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Open Sans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Helvetica Neue" charset="0"/>
      <p:regular r:id="rId35"/>
      <p:bold r:id="rId36"/>
      <p:italic r:id="rId37"/>
      <p:boldItalic r:id="rId3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0998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Homes.c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0" y="1583350"/>
            <a:ext cx="9144000" cy="1159799"/>
          </a:xfrm>
          <a:prstGeom prst="rect">
            <a:avLst/>
          </a:prstGeom>
          <a:noFill/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EF6F23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799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b" anchorCtr="0"/>
          <a:lstStyle>
            <a:lvl1pPr marL="0" marR="0" indent="0" algn="l" rtl="0">
              <a:spcBef>
                <a:spcPts val="0"/>
              </a:spcBef>
              <a:buSzPct val="100000"/>
              <a:defRPr sz="900"/>
            </a:lvl1pPr>
            <a:lvl2pPr marL="0" marR="0" indent="152400" algn="l" rtl="0">
              <a:spcBef>
                <a:spcPts val="0"/>
              </a:spcBef>
              <a:buSzPct val="100000"/>
              <a:defRPr sz="900"/>
            </a:lvl2pPr>
            <a:lvl3pPr marL="0" marR="0" indent="292100" algn="l" rtl="0">
              <a:spcBef>
                <a:spcPts val="0"/>
              </a:spcBef>
              <a:buSzPct val="100000"/>
              <a:defRPr sz="900"/>
            </a:lvl3pPr>
            <a:lvl4pPr marL="0" marR="0" indent="444500" algn="l" rtl="0">
              <a:spcBef>
                <a:spcPts val="0"/>
              </a:spcBef>
              <a:buSzPct val="100000"/>
              <a:defRPr sz="900"/>
            </a:lvl4pPr>
            <a:lvl5pPr marL="0" marR="0" indent="584200" algn="l" rtl="0">
              <a:spcBef>
                <a:spcPts val="0"/>
              </a:spcBef>
              <a:buSzPct val="100000"/>
              <a:defRPr sz="900"/>
            </a:lvl5pPr>
            <a:lvl6pPr marL="0" marR="0" indent="736600" algn="l" rtl="0">
              <a:spcBef>
                <a:spcPts val="0"/>
              </a:spcBef>
              <a:buSzPct val="100000"/>
              <a:defRPr sz="900"/>
            </a:lvl6pPr>
            <a:lvl7pPr marL="0" marR="0" indent="889000" algn="l" rtl="0">
              <a:spcBef>
                <a:spcPts val="0"/>
              </a:spcBef>
              <a:buSzPct val="100000"/>
              <a:defRPr sz="900"/>
            </a:lvl7pPr>
            <a:lvl8pPr marL="0" marR="0" indent="1028700" algn="l" rtl="0">
              <a:spcBef>
                <a:spcPts val="0"/>
              </a:spcBef>
              <a:buSzPct val="100000"/>
              <a:defRPr sz="900"/>
            </a:lvl8pPr>
            <a:lvl9pPr marL="0" marR="0" indent="1181100" algn="l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371599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indent="0" algn="ctr" rtl="0">
              <a:spcBef>
                <a:spcPts val="2700"/>
              </a:spcBef>
              <a:buClr>
                <a:schemeClr val="dk1"/>
              </a:buClr>
              <a:buSzPct val="100000"/>
              <a:buFont typeface="Helvetica Neue"/>
              <a:buNone/>
              <a:defRPr sz="900"/>
            </a:lvl1pPr>
            <a:lvl2pPr marL="419100" marR="0" indent="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2pPr>
            <a:lvl3pPr marL="838200" marR="0" indent="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3pPr>
            <a:lvl4pPr marL="1257300" marR="0" indent="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4pPr>
            <a:lvl5pPr marL="1676400" marR="0" indent="-1270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5pPr>
            <a:lvl6pPr marL="2095500" marR="0" indent="-1270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6pPr>
            <a:lvl7pPr marL="2514600" marR="0" indent="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7pPr>
            <a:lvl8pPr marL="2933700" marR="0" indent="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8pPr>
            <a:lvl9pPr marL="3352800" marR="0" indent="0" algn="ctr" rtl="0">
              <a:spcBef>
                <a:spcPts val="2700"/>
              </a:spcBef>
              <a:buClr>
                <a:srgbClr val="888888"/>
              </a:buClr>
              <a:buSzPct val="100000"/>
              <a:buFont typeface="Helvetica Neue"/>
              <a:buNone/>
              <a:defRPr sz="9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0" marR="0" indent="0" algn="r" rtl="0">
              <a:spcBef>
                <a:spcPts val="0"/>
              </a:spcBef>
              <a:buSzPct val="100000"/>
              <a:defRPr sz="900"/>
            </a:lvl1pPr>
            <a:lvl2pPr marL="0" marR="0" indent="152400" algn="r" rtl="0">
              <a:spcBef>
                <a:spcPts val="0"/>
              </a:spcBef>
              <a:buSzPct val="100000"/>
              <a:defRPr sz="900"/>
            </a:lvl2pPr>
            <a:lvl3pPr marL="0" marR="0" indent="292100" algn="r" rtl="0">
              <a:spcBef>
                <a:spcPts val="0"/>
              </a:spcBef>
              <a:buSzPct val="100000"/>
              <a:defRPr sz="900"/>
            </a:lvl3pPr>
            <a:lvl4pPr marL="0" marR="0" indent="444500" algn="r" rtl="0">
              <a:spcBef>
                <a:spcPts val="0"/>
              </a:spcBef>
              <a:buSzPct val="100000"/>
              <a:defRPr sz="900"/>
            </a:lvl4pPr>
            <a:lvl5pPr marL="0" marR="0" indent="584200" algn="r" rtl="0">
              <a:spcBef>
                <a:spcPts val="0"/>
              </a:spcBef>
              <a:buSzPct val="100000"/>
              <a:defRPr sz="900"/>
            </a:lvl5pPr>
            <a:lvl6pPr marL="0" marR="0" indent="736600" algn="r" rtl="0">
              <a:spcBef>
                <a:spcPts val="0"/>
              </a:spcBef>
              <a:buSzPct val="100000"/>
              <a:defRPr sz="900"/>
            </a:lvl6pPr>
            <a:lvl7pPr marL="0" marR="0" indent="889000" algn="r" rtl="0">
              <a:spcBef>
                <a:spcPts val="0"/>
              </a:spcBef>
              <a:buSzPct val="100000"/>
              <a:defRPr sz="900"/>
            </a:lvl7pPr>
            <a:lvl8pPr marL="0" marR="0" indent="1028700" algn="r" rtl="0">
              <a:spcBef>
                <a:spcPts val="0"/>
              </a:spcBef>
              <a:buSzPct val="100000"/>
              <a:defRPr sz="900"/>
            </a:lvl8pPr>
            <a:lvl9pPr marL="0" marR="0" indent="1181100" algn="r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58200" y="4743450"/>
            <a:ext cx="457200" cy="273843"/>
          </a:xfrm>
          <a:prstGeom prst="rect">
            <a:avLst/>
          </a:prstGeom>
          <a:noFill/>
          <a:ln>
            <a:noFill/>
          </a:ln>
        </p:spPr>
        <p:txBody>
          <a:bodyPr lIns="83800" tIns="41900" rIns="83800" bIns="419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4600" y="4743450"/>
            <a:ext cx="2819399" cy="40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6798" y="4755182"/>
            <a:ext cx="2747201" cy="38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01835" y="1172021"/>
            <a:ext cx="8340328" cy="3516064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1pPr>
            <a:lvl2pPr marL="584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2pPr>
            <a:lvl3pPr marL="8890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3pPr>
            <a:lvl4pPr marL="11811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4pPr>
            <a:lvl5pPr marL="1473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5pPr>
            <a:lvl6pPr marL="17653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6pPr>
            <a:lvl7pPr marL="20574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7pPr>
            <a:lvl8pPr marL="23622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8pPr>
            <a:lvl9pPr marL="26543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01835" y="1172021"/>
            <a:ext cx="8340328" cy="3516064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1pPr>
            <a:lvl2pPr marL="584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2pPr>
            <a:lvl3pPr marL="8890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3pPr>
            <a:lvl4pPr marL="11811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4pPr>
            <a:lvl5pPr marL="1473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5pPr>
            <a:lvl6pPr marL="17653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6pPr>
            <a:lvl7pPr marL="20574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7pPr>
            <a:lvl8pPr marL="23622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8pPr>
            <a:lvl9pPr marL="26543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01835" y="1172021"/>
            <a:ext cx="8340328" cy="3516064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1pPr>
            <a:lvl2pPr marL="584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2pPr>
            <a:lvl3pPr marL="8890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3pPr>
            <a:lvl4pPr marL="11811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4pPr>
            <a:lvl5pPr marL="1473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5pPr>
            <a:lvl6pPr marL="17653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6pPr>
            <a:lvl7pPr marL="20574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7pPr>
            <a:lvl8pPr marL="23622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8pPr>
            <a:lvl9pPr marL="26543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01835" y="1172021"/>
            <a:ext cx="8340328" cy="3516064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1pPr>
            <a:lvl2pPr marL="584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2pPr>
            <a:lvl3pPr marL="8890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3pPr>
            <a:lvl4pPr marL="11811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4pPr>
            <a:lvl5pPr marL="1473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5pPr>
            <a:lvl6pPr marL="17653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6pPr>
            <a:lvl7pPr marL="20574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7pPr>
            <a:lvl8pPr marL="23622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8pPr>
            <a:lvl9pPr marL="26543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01835" y="1172021"/>
            <a:ext cx="8340328" cy="3516064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1pPr>
            <a:lvl2pPr marL="584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2pPr>
            <a:lvl3pPr marL="8890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3pPr>
            <a:lvl4pPr marL="11811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4pPr>
            <a:lvl5pPr marL="1473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5pPr>
            <a:lvl6pPr marL="17653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6pPr>
            <a:lvl7pPr marL="20574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7pPr>
            <a:lvl8pPr marL="23622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8pPr>
            <a:lvl9pPr marL="26543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01835" y="1172021"/>
            <a:ext cx="8340328" cy="3516064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1pPr>
            <a:lvl2pPr marL="584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2pPr>
            <a:lvl3pPr marL="8890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3pPr>
            <a:lvl4pPr marL="11811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4pPr>
            <a:lvl5pPr marL="1473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5pPr>
            <a:lvl6pPr marL="17653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6pPr>
            <a:lvl7pPr marL="20574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7pPr>
            <a:lvl8pPr marL="23622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8pPr>
            <a:lvl9pPr marL="26543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01835" y="1172021"/>
            <a:ext cx="8340328" cy="3516064"/>
          </a:xfrm>
          <a:prstGeom prst="rect">
            <a:avLst/>
          </a:prstGeom>
          <a:noFill/>
          <a:ln>
            <a:noFill/>
          </a:ln>
        </p:spPr>
        <p:txBody>
          <a:bodyPr lIns="58925" tIns="58925" rIns="58925" bIns="58925" anchor="t" anchorCtr="0"/>
          <a:lstStyle>
            <a:lvl1pPr marL="2921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1pPr>
            <a:lvl2pPr marL="584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2pPr>
            <a:lvl3pPr marL="8890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3pPr>
            <a:lvl4pPr marL="11811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4pPr>
            <a:lvl5pPr marL="14732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5pPr>
            <a:lvl6pPr marL="17653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6pPr>
            <a:lvl7pPr marL="2057400" indent="-1778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7pPr>
            <a:lvl8pPr marL="23622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8pPr>
            <a:lvl9pPr marL="2654300" indent="-190500" rtl="0">
              <a:spcBef>
                <a:spcPts val="2700"/>
              </a:spcBef>
              <a:buClr>
                <a:srgbClr val="747474"/>
              </a:buClr>
              <a:buSzPct val="100000"/>
              <a:buFont typeface="Helvetica Neue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313375"/>
            <a:ext cx="8229600" cy="75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54A0"/>
              </a:buClr>
              <a:buSzPct val="100000"/>
              <a:buFont typeface="Open Sans"/>
              <a:defRPr sz="3600">
                <a:solidFill>
                  <a:srgbClr val="0054A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3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buFont typeface="Open Sans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buSzPct val="100000"/>
              <a:buFont typeface="Open Sans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spcBef>
                <a:spcPts val="0"/>
              </a:spcBef>
              <a:buFont typeface="Open Sans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6F23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87"/>
            <a:ext cx="8229600" cy="49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457200" y="647906"/>
            <a:ext cx="8229600" cy="3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Font typeface="Arial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1414125" y="4675912"/>
            <a:ext cx="4805999" cy="3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 rt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EF6F23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41100" y="2496850"/>
            <a:ext cx="9102900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SzPct val="100000"/>
              <a:buFont typeface="Arial"/>
              <a:buNone/>
              <a:defRPr sz="2400"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313375"/>
            <a:ext cx="8229600" cy="75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0054A0"/>
              </a:buClr>
              <a:buSzPct val="100000"/>
              <a:defRPr sz="3600">
                <a:solidFill>
                  <a:srgbClr val="0054A0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82600" y="456152"/>
            <a:ext cx="8578800" cy="977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None/>
              <a:defRPr sz="4800"/>
            </a:lvl1pPr>
            <a:lvl2pPr algn="ctr" rtl="0">
              <a:spcBef>
                <a:spcPts val="0"/>
              </a:spcBef>
              <a:buNone/>
              <a:defRPr sz="6000"/>
            </a:lvl2pPr>
            <a:lvl3pPr algn="ctr" rtl="0">
              <a:spcBef>
                <a:spcPts val="0"/>
              </a:spcBef>
              <a:buNone/>
              <a:defRPr sz="6000"/>
            </a:lvl3pPr>
            <a:lvl4pPr algn="ctr" rtl="0">
              <a:spcBef>
                <a:spcPts val="0"/>
              </a:spcBef>
              <a:buNone/>
              <a:defRPr sz="6000"/>
            </a:lvl4pPr>
            <a:lvl5pPr algn="ctr" rtl="0">
              <a:spcBef>
                <a:spcPts val="0"/>
              </a:spcBef>
              <a:buNone/>
              <a:defRPr sz="6000"/>
            </a:lvl5pPr>
            <a:lvl6pPr algn="ctr" rtl="0">
              <a:spcBef>
                <a:spcPts val="0"/>
              </a:spcBef>
              <a:buNone/>
              <a:defRPr sz="6000"/>
            </a:lvl6pPr>
            <a:lvl7pPr algn="ctr" rtl="0">
              <a:spcBef>
                <a:spcPts val="0"/>
              </a:spcBef>
              <a:buNone/>
              <a:defRPr sz="6000"/>
            </a:lvl7pPr>
            <a:lvl8pPr algn="ctr" rtl="0">
              <a:spcBef>
                <a:spcPts val="0"/>
              </a:spcBef>
              <a:buNone/>
              <a:defRPr sz="6000"/>
            </a:lvl8pPr>
            <a:lvl9pPr algn="ctr" rtl="0">
              <a:spcBef>
                <a:spcPts val="0"/>
              </a:spcBef>
              <a:buNone/>
              <a:defRPr sz="6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2"/>
          </p:nvPr>
        </p:nvSpPr>
        <p:spPr>
          <a:xfrm>
            <a:off x="2787000" y="2230100"/>
            <a:ext cx="5899799" cy="1699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 sz="4000"/>
            </a:lvl1pPr>
            <a:lvl2pPr rtl="0">
              <a:spcBef>
                <a:spcPts val="0"/>
              </a:spcBef>
              <a:buNone/>
              <a:defRPr sz="4000"/>
            </a:lvl2pPr>
            <a:lvl3pPr rtl="0">
              <a:spcBef>
                <a:spcPts val="0"/>
              </a:spcBef>
              <a:buNone/>
              <a:defRPr sz="4000"/>
            </a:lvl3pPr>
            <a:lvl4pPr rtl="0">
              <a:spcBef>
                <a:spcPts val="0"/>
              </a:spcBef>
              <a:buNone/>
              <a:defRPr sz="4000"/>
            </a:lvl4pPr>
            <a:lvl5pPr rtl="0">
              <a:spcBef>
                <a:spcPts val="0"/>
              </a:spcBef>
              <a:buNone/>
              <a:defRPr sz="4000"/>
            </a:lvl5pPr>
            <a:lvl6pPr rtl="0">
              <a:spcBef>
                <a:spcPts val="0"/>
              </a:spcBef>
              <a:buNone/>
              <a:defRPr sz="4000"/>
            </a:lvl6pPr>
            <a:lvl7pPr rtl="0">
              <a:spcBef>
                <a:spcPts val="0"/>
              </a:spcBef>
              <a:buNone/>
              <a:defRPr sz="4000"/>
            </a:lvl7pPr>
            <a:lvl8pPr rtl="0">
              <a:spcBef>
                <a:spcPts val="0"/>
              </a:spcBef>
              <a:buNone/>
              <a:defRPr sz="4000"/>
            </a:lvl8pPr>
            <a:lvl9pPr>
              <a:spcBef>
                <a:spcPts val="0"/>
              </a:spcBef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09600" y="1092570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60350" y="25392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rgbClr val="F7841B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EF6F23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3F3F3F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EF6F23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5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rgbClr val="3F3F3F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rgbClr val="3F3F3F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rgbClr val="3F3F3F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rgbClr val="3F3F3F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rgbClr val="3F3F3F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F7841B"/>
              </a:buClr>
              <a:buSzPct val="100000"/>
              <a:buNone/>
              <a:defRPr sz="4000">
                <a:solidFill>
                  <a:srgbClr val="F7841B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rgbClr val="F7841B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rtl="0">
              <a:spcBef>
                <a:spcPts val="480"/>
              </a:spcBef>
              <a:buClr>
                <a:srgbClr val="F7841B"/>
              </a:buClr>
              <a:buSzPct val="100000"/>
              <a:defRPr sz="2400">
                <a:solidFill>
                  <a:srgbClr val="434343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27">
            <a:alphaModFix amt="5000"/>
          </a:blip>
          <a:srcRect/>
          <a:stretch/>
        </p:blipFill>
        <p:spPr>
          <a:xfrm>
            <a:off x="0" y="246525"/>
            <a:ext cx="3959595" cy="44072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homes.com/property/4165-ne-29th-ct-ocala-fl-34479/id-20000596288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avid.fricker@homes.com" TargetMode="External"/><Relationship Id="rId4" Type="http://schemas.openxmlformats.org/officeDocument/2006/relationships/hyperlink" Target="mailto:chris.sorrenti@home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8650" y="315150"/>
            <a:ext cx="9026699" cy="185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4800" b="1">
                <a:solidFill>
                  <a:srgbClr val="2650A4"/>
                </a:solidFill>
                <a:latin typeface="Open Sans"/>
                <a:ea typeface="Open Sans"/>
                <a:cs typeface="Open Sans"/>
                <a:sym typeface="Open Sans"/>
              </a:rPr>
              <a:t>Sellstate</a:t>
            </a:r>
            <a:r>
              <a:rPr lang="en-US" sz="4800" b="1">
                <a:solidFill>
                  <a:srgbClr val="F7841B"/>
                </a:solidFill>
                <a:latin typeface="Open Sans"/>
                <a:ea typeface="Open Sans"/>
                <a:cs typeface="Open Sans"/>
                <a:sym typeface="Open Sans"/>
              </a:rPr>
              <a:t> Leadership Summit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4800">
                <a:solidFill>
                  <a:srgbClr val="0054A0"/>
                </a:solidFill>
                <a:latin typeface="Open Sans"/>
                <a:ea typeface="Open Sans"/>
                <a:cs typeface="Open Sans"/>
                <a:sym typeface="Open Sans"/>
              </a:rPr>
              <a:t>2015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1212" y="2167050"/>
            <a:ext cx="4181575" cy="1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Listing Videos</a:t>
            </a:r>
          </a:p>
        </p:txBody>
      </p:sp>
      <p:pic>
        <p:nvPicPr>
          <p:cNvPr id="157" name="Shape 15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2137" y="994975"/>
            <a:ext cx="5939624" cy="33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7969"/>
          <a:stretch/>
        </p:blipFill>
        <p:spPr>
          <a:xfrm>
            <a:off x="2558861" y="2532350"/>
            <a:ext cx="3846188" cy="19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Mobile Responsive/IDX Websites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8592"/>
          <a:stretch/>
        </p:blipFill>
        <p:spPr>
          <a:xfrm>
            <a:off x="348900" y="1069225"/>
            <a:ext cx="3540849" cy="181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b="7646"/>
          <a:stretch/>
        </p:blipFill>
        <p:spPr>
          <a:xfrm>
            <a:off x="4758025" y="1069226"/>
            <a:ext cx="3540849" cy="18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Use the tools to advance your Brokerage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title" idx="2"/>
          </p:nvPr>
        </p:nvSpPr>
        <p:spPr>
          <a:xfrm>
            <a:off x="924125" y="769875"/>
            <a:ext cx="7370699" cy="342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650A4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Doing more, produces more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Brokerage and Agents can stay on top of their business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Single Sign-on saves time and in Real Estate time is money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Stay relevant in the market with technology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Become that consultative Brokerage/Agent using the included neighborhood data and the reporting tools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Fill in the blank...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92550" y="900400"/>
            <a:ext cx="8474100" cy="333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4500"/>
              <a:t>How do I Recruit and Retain those Top Agents?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Font typeface="Arial"/>
              <a:buNone/>
            </a:pP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b="1">
                <a:solidFill>
                  <a:srgbClr val="2650A4"/>
                </a:solidFill>
              </a:rPr>
              <a:t>We have solutions for them as well, offered at discounted rates for working with Sellstate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t="3541" r="11699" b="18113"/>
          <a:stretch/>
        </p:blipFill>
        <p:spPr>
          <a:xfrm>
            <a:off x="1201175" y="1159275"/>
            <a:ext cx="6429676" cy="320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title" idx="4294967295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600"/>
              <a:t>Agent Preferred Listings</a:t>
            </a:r>
          </a:p>
        </p:txBody>
      </p:sp>
      <p:sp>
        <p:nvSpPr>
          <p:cNvPr id="189" name="Shape 189"/>
          <p:cNvSpPr/>
          <p:nvPr/>
        </p:nvSpPr>
        <p:spPr>
          <a:xfrm>
            <a:off x="2599900" y="1969600"/>
            <a:ext cx="1373100" cy="900299"/>
          </a:xfrm>
          <a:prstGeom prst="flowChartConnec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4350" y="1090225"/>
            <a:ext cx="5935300" cy="333698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600"/>
              <a:t>Custom Designed Websites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title" idx="4294967295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600"/>
              <a:t>Social Media Dominance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7200" y="1040250"/>
            <a:ext cx="1729499" cy="172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212" y="13335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1325" y="13335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4725" y="1281310"/>
            <a:ext cx="1257299" cy="12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8682" y="1306058"/>
            <a:ext cx="1197900" cy="11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9">
            <a:alphaModFix/>
          </a:blip>
          <a:srcRect t="9698"/>
          <a:stretch/>
        </p:blipFill>
        <p:spPr>
          <a:xfrm>
            <a:off x="4825800" y="2618525"/>
            <a:ext cx="3086700" cy="19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65725" y="2648075"/>
            <a:ext cx="3035100" cy="18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92550" y="366476"/>
            <a:ext cx="8578800" cy="144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Recruiting, Retention, and Revenue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 idx="2"/>
          </p:nvPr>
        </p:nvSpPr>
        <p:spPr>
          <a:xfrm>
            <a:off x="957875" y="1020775"/>
            <a:ext cx="6650399" cy="299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650A4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Relevance - Show your Agents how well supported they are technology-wise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Give them the RIGHT tools to get the job done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Save them $$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Agents that have tools like these through their Broker, more often than not, STAY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More business, More Leads, More $$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Homes.com is on the MOVE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21715"/>
          <a:stretch/>
        </p:blipFill>
        <p:spPr>
          <a:xfrm>
            <a:off x="1059525" y="1519375"/>
            <a:ext cx="6823074" cy="30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title" idx="2"/>
          </p:nvPr>
        </p:nvSpPr>
        <p:spPr>
          <a:xfrm>
            <a:off x="282600" y="912800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900">
                <a:solidFill>
                  <a:srgbClr val="2650A4"/>
                </a:solidFill>
              </a:rPr>
              <a:t>Our search rankings have improved tremendously</a:t>
            </a:r>
          </a:p>
        </p:txBody>
      </p:sp>
      <p:sp>
        <p:nvSpPr>
          <p:cNvPr id="229" name="Shape 229"/>
          <p:cNvSpPr/>
          <p:nvPr/>
        </p:nvSpPr>
        <p:spPr>
          <a:xfrm>
            <a:off x="1145775" y="2229275"/>
            <a:ext cx="4246799" cy="846899"/>
          </a:xfrm>
          <a:prstGeom prst="flowChartConnector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Homes.com is on the MOVE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title" idx="2"/>
          </p:nvPr>
        </p:nvSpPr>
        <p:spPr>
          <a:xfrm>
            <a:off x="282600" y="912800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900">
                <a:solidFill>
                  <a:srgbClr val="2650A4"/>
                </a:solidFill>
              </a:rPr>
              <a:t>Our back-end is going mobile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l="3459" t="7545" r="2031" b="2307"/>
          <a:stretch/>
        </p:blipFill>
        <p:spPr>
          <a:xfrm>
            <a:off x="2524112" y="1629800"/>
            <a:ext cx="4095775" cy="292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244025" y="1979225"/>
            <a:ext cx="5368800" cy="13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 b="1">
                <a:solidFill>
                  <a:srgbClr val="2650A4"/>
                </a:solidFill>
              </a:rPr>
              <a:t>Chris Sorrenti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 b="1"/>
              <a:t>National Broker Consultant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92" name="Shape 92"/>
          <p:cNvSpPr txBox="1">
            <a:spLocks noGrp="1"/>
          </p:cNvSpPr>
          <p:nvPr>
            <p:ph type="title" idx="4294967295"/>
          </p:nvPr>
        </p:nvSpPr>
        <p:spPr>
          <a:xfrm>
            <a:off x="282600" y="456152"/>
            <a:ext cx="8578800" cy="97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b="1">
                <a:latin typeface="Open Sans"/>
                <a:ea typeface="Open Sans"/>
                <a:cs typeface="Open Sans"/>
                <a:sym typeface="Open Sans"/>
              </a:rPr>
              <a:t>Homes.com</a:t>
            </a:r>
            <a:r>
              <a:rPr lang="en-US" sz="4800"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en-US" sz="4800" b="1">
                <a:solidFill>
                  <a:srgbClr val="2650A4"/>
                </a:solidFill>
                <a:latin typeface="Open Sans"/>
                <a:ea typeface="Open Sans"/>
                <a:cs typeface="Open Sans"/>
                <a:sym typeface="Open Sans"/>
              </a:rPr>
              <a:t>Sellstate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l="12063" t="13254" r="11048"/>
          <a:stretch/>
        </p:blipFill>
        <p:spPr>
          <a:xfrm>
            <a:off x="1564425" y="1823300"/>
            <a:ext cx="1258950" cy="166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But I don’t even know how to use it!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400" y="1083470"/>
            <a:ext cx="4630575" cy="30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But I don’t even know how to use it!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title" idx="2"/>
          </p:nvPr>
        </p:nvSpPr>
        <p:spPr>
          <a:xfrm>
            <a:off x="369850" y="1768450"/>
            <a:ext cx="8578800" cy="20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4800" b="1">
                <a:solidFill>
                  <a:srgbClr val="2650A4"/>
                </a:solidFill>
              </a:rPr>
              <a:t>That’s okay cause you are with Homes.com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But I don’t even know how to use it!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title" idx="2"/>
          </p:nvPr>
        </p:nvSpPr>
        <p:spPr>
          <a:xfrm>
            <a:off x="924125" y="994975"/>
            <a:ext cx="6884400" cy="342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Every Broker gets a Broker Consultant Tech Rep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Every Agent has access to our Customer Service Line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We have Videos on Demand for all the back-end applications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We have detailed step-by-step instructions with images for all the back-end applications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50A4"/>
              </a:buClr>
              <a:buSzPct val="100000"/>
              <a:buAutoNum type="arabicPeriod"/>
            </a:pPr>
            <a:r>
              <a:rPr lang="en-US" sz="2200">
                <a:solidFill>
                  <a:srgbClr val="2650A4"/>
                </a:solidFill>
              </a:rPr>
              <a:t>We offer many weekly FREE Webinars to learn more about the back-end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650A4"/>
                </a:solidFill>
              </a:rPr>
              <a:t>BUT WAIT…...there’s MORE!!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But I don’t even know how to use it!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title" idx="2"/>
          </p:nvPr>
        </p:nvSpPr>
        <p:spPr>
          <a:xfrm>
            <a:off x="499500" y="994975"/>
            <a:ext cx="8144999" cy="342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650A4"/>
              </a:solidFill>
            </a:endParaRPr>
          </a:p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50A4"/>
                </a:solidFill>
              </a:rPr>
              <a:t>Homes.com also allows for office visit trainings </a:t>
            </a:r>
          </a:p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50A4"/>
                </a:solidFill>
              </a:rPr>
              <a:t>for you and your Agents</a:t>
            </a:r>
          </a:p>
          <a:p>
            <a: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50A4"/>
                </a:solidFill>
              </a:rPr>
              <a:t>(check with your local rep for availability)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650A4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50A4"/>
                </a:solidFill>
              </a:rPr>
              <a:t>At this Summit we will be giving out training videos using branded Sellstate back-ends to show form, fit and function of all the applications.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951399" cy="74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500"/>
              <a:t>I want to know more. Who do I reach out to?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title" idx="2"/>
          </p:nvPr>
        </p:nvSpPr>
        <p:spPr>
          <a:xfrm>
            <a:off x="829500" y="1471175"/>
            <a:ext cx="7484999" cy="305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700" b="1">
                <a:solidFill>
                  <a:srgbClr val="F7841B"/>
                </a:solidFill>
              </a:rPr>
              <a:t>Chris Sorrenti,</a:t>
            </a:r>
            <a:r>
              <a:rPr lang="en-US" sz="2400" b="1">
                <a:solidFill>
                  <a:srgbClr val="2650A4"/>
                </a:solidFill>
              </a:rPr>
              <a:t> National Broker Consultant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2650A4"/>
                </a:solidFill>
              </a:rPr>
              <a:t>561-981-5988 </a:t>
            </a:r>
            <a:r>
              <a:rPr lang="en-US" sz="2400" b="1" u="sng">
                <a:solidFill>
                  <a:schemeClr val="hlink"/>
                </a:solidFill>
                <a:hlinkClick r:id="rId4"/>
              </a:rPr>
              <a:t>chris.sorrenti@homes.com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Font typeface="Arial"/>
              <a:buNone/>
            </a:pPr>
            <a:endParaRPr sz="2400" b="1">
              <a:solidFill>
                <a:srgbClr val="F7841B"/>
              </a:solidFill>
            </a:endParaRPr>
          </a:p>
          <a:p>
            <a:pPr lvl="0" algn="ctr" rtl="0">
              <a:spcBef>
                <a:spcPts val="0"/>
              </a:spcBef>
              <a:buClr>
                <a:srgbClr val="F7841B"/>
              </a:buClr>
              <a:buSzPct val="25000"/>
              <a:buFont typeface="Arial"/>
              <a:buNone/>
            </a:pPr>
            <a:r>
              <a:rPr lang="en-US" sz="2700" b="1">
                <a:solidFill>
                  <a:srgbClr val="F7841B"/>
                </a:solidFill>
              </a:rPr>
              <a:t>Dave Fricker,</a:t>
            </a:r>
            <a:r>
              <a:rPr lang="en-US" sz="2400" b="1">
                <a:solidFill>
                  <a:srgbClr val="2650A4"/>
                </a:solidFill>
              </a:rPr>
              <a:t> Director of Broker Services</a:t>
            </a:r>
          </a:p>
          <a:p>
            <a:pPr lvl="0" algn="ctr" rtl="0">
              <a:spcBef>
                <a:spcPts val="0"/>
              </a:spcBef>
              <a:buClr>
                <a:srgbClr val="F7841B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2650A4"/>
                </a:solidFill>
              </a:rPr>
              <a:t>561-981-9747 </a:t>
            </a:r>
            <a:r>
              <a:rPr lang="en-US" sz="2400" b="1" u="sng">
                <a:solidFill>
                  <a:schemeClr val="hlink"/>
                </a:solidFill>
                <a:hlinkClick r:id="rId5"/>
              </a:rPr>
              <a:t>david.fricker@homes.com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747350" y="700175"/>
            <a:ext cx="5649300" cy="8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4800"/>
              <a:t>What is it all about?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title" idx="2"/>
          </p:nvPr>
        </p:nvSpPr>
        <p:spPr>
          <a:xfrm>
            <a:off x="198325" y="1659575"/>
            <a:ext cx="9144000" cy="8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900">
                <a:solidFill>
                  <a:srgbClr val="2650A4"/>
                </a:solidFill>
              </a:rPr>
              <a:t>How to leverage it for MORE Business?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 idx="3"/>
          </p:nvPr>
        </p:nvSpPr>
        <p:spPr>
          <a:xfrm>
            <a:off x="480925" y="2526275"/>
            <a:ext cx="8578800" cy="18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4800"/>
              <a:t>How do you, as a Broker, use it to your advantage?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What’s in the Box...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650" y="1081125"/>
            <a:ext cx="5965199" cy="33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What’s in the Box...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 idx="2"/>
          </p:nvPr>
        </p:nvSpPr>
        <p:spPr>
          <a:xfrm>
            <a:off x="924125" y="994975"/>
            <a:ext cx="6278999" cy="342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CRM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Lead Manager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Drip Email Campaigns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Listing Manager and Editor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Design Center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CMAzing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Neighborhood Report Tool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Profile Manager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Social Media Tools including a Social Broadcaster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2100">
                <a:solidFill>
                  <a:srgbClr val="2650A4"/>
                </a:solidFill>
              </a:rPr>
              <a:t>Website Manager App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Leverage for your Brokerage and Agents to get MORE Listings and MORE Leads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 idx="2"/>
          </p:nvPr>
        </p:nvSpPr>
        <p:spPr>
          <a:xfrm>
            <a:off x="1432500" y="1861600"/>
            <a:ext cx="6278999" cy="194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2650A4"/>
                </a:solidFill>
              </a:rPr>
              <a:t>Preferred Listings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2650A4"/>
                </a:solidFill>
              </a:rPr>
              <a:t>Listing Videos</a:t>
            </a:r>
          </a:p>
          <a:p>
            <a:pPr lvl="0" rtl="0">
              <a:spcBef>
                <a:spcPts val="0"/>
              </a:spcBef>
              <a:buClr>
                <a:srgbClr val="F7841B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2650A4"/>
                </a:solidFill>
              </a:rPr>
              <a:t>Mobile Responsive/IDX Websites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92550" y="366473"/>
            <a:ext cx="8578800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Preferred Listings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t="8459" r="13329" b="14147"/>
          <a:stretch/>
        </p:blipFill>
        <p:spPr>
          <a:xfrm>
            <a:off x="1339150" y="1147400"/>
            <a:ext cx="5740198" cy="28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7495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August we launched the NEW “Local Ads”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33831"/>
          <a:stretch/>
        </p:blipFill>
        <p:spPr>
          <a:xfrm>
            <a:off x="870612" y="1590724"/>
            <a:ext cx="7522674" cy="27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 idx="2"/>
          </p:nvPr>
        </p:nvSpPr>
        <p:spPr>
          <a:xfrm>
            <a:off x="197250" y="873725"/>
            <a:ext cx="87495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0054A0"/>
                </a:solidFill>
              </a:rPr>
              <a:t>Stay on TOP (mobile included)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4522475"/>
            <a:ext cx="2272274" cy="5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92550" y="366475"/>
            <a:ext cx="85788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/>
              <a:t>February we launched “Local Connect”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l="13621" t="13302" r="15911" b="20318"/>
          <a:stretch/>
        </p:blipFill>
        <p:spPr>
          <a:xfrm>
            <a:off x="1594737" y="1464150"/>
            <a:ext cx="5774423" cy="30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 idx="2"/>
          </p:nvPr>
        </p:nvSpPr>
        <p:spPr>
          <a:xfrm>
            <a:off x="197250" y="873725"/>
            <a:ext cx="8749500" cy="71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841B"/>
              </a:buClr>
              <a:buSzPct val="25000"/>
              <a:buFont typeface="Arial"/>
              <a:buNone/>
            </a:pPr>
            <a:r>
              <a:rPr lang="en-US" sz="3000">
                <a:solidFill>
                  <a:srgbClr val="0054A0"/>
                </a:solidFill>
              </a:rPr>
              <a:t>Buyer Leads by Zip Code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thly Sales Call Mast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(16:9)</PresentationFormat>
  <Paragraphs>96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Open Sans</vt:lpstr>
      <vt:lpstr>Calibri</vt:lpstr>
      <vt:lpstr>Helvetica Neue</vt:lpstr>
      <vt:lpstr>Monthly Sales Call Master Template</vt:lpstr>
      <vt:lpstr>Slide 1</vt:lpstr>
      <vt:lpstr>Homes.com &amp; Sellstate</vt:lpstr>
      <vt:lpstr>What is it all about?</vt:lpstr>
      <vt:lpstr>What’s in the Box...</vt:lpstr>
      <vt:lpstr>What’s in the Box...</vt:lpstr>
      <vt:lpstr>Leverage for your Brokerage and Agents to get MORE Listings and MORE Leads</vt:lpstr>
      <vt:lpstr>Preferred Listings</vt:lpstr>
      <vt:lpstr>August we launched the NEW “Local Ads”</vt:lpstr>
      <vt:lpstr>February we launched “Local Connect”</vt:lpstr>
      <vt:lpstr>Listing Videos</vt:lpstr>
      <vt:lpstr>Mobile Responsive/IDX Websites</vt:lpstr>
      <vt:lpstr>Use the tools to advance your Brokerage</vt:lpstr>
      <vt:lpstr>How do I Recruit and Retain those Top Agents?  We have solutions for them as well, offered at discounted rates for working with Sellstate</vt:lpstr>
      <vt:lpstr>Agent Preferred Listings</vt:lpstr>
      <vt:lpstr>Custom Designed Websites</vt:lpstr>
      <vt:lpstr>Social Media Dominance</vt:lpstr>
      <vt:lpstr>Recruiting, Retention, and Revenue</vt:lpstr>
      <vt:lpstr>Homes.com is on the MOVE</vt:lpstr>
      <vt:lpstr>Homes.com is on the MOVE</vt:lpstr>
      <vt:lpstr>But I don’t even know how to use it!</vt:lpstr>
      <vt:lpstr>But I don’t even know how to use it!</vt:lpstr>
      <vt:lpstr>But I don’t even know how to use it!</vt:lpstr>
      <vt:lpstr>But I don’t even know how to use it!</vt:lpstr>
      <vt:lpstr>I want to know more. Who do I reach out to?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Sorrenti</dc:creator>
  <cp:lastModifiedBy>Chris Sorrenti</cp:lastModifiedBy>
  <cp:revision>1</cp:revision>
  <dcterms:modified xsi:type="dcterms:W3CDTF">2015-11-03T17:26:05Z</dcterms:modified>
</cp:coreProperties>
</file>