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35"/>
  </p:notesMasterIdLst>
  <p:sldIdLst>
    <p:sldId id="296" r:id="rId2"/>
    <p:sldId id="257" r:id="rId3"/>
    <p:sldId id="258" r:id="rId4"/>
    <p:sldId id="259" r:id="rId5"/>
    <p:sldId id="260" r:id="rId6"/>
    <p:sldId id="262" r:id="rId7"/>
    <p:sldId id="266" r:id="rId8"/>
    <p:sldId id="269" r:id="rId9"/>
    <p:sldId id="270" r:id="rId10"/>
    <p:sldId id="271" r:id="rId11"/>
    <p:sldId id="272" r:id="rId12"/>
    <p:sldId id="288" r:id="rId13"/>
    <p:sldId id="289" r:id="rId14"/>
    <p:sldId id="297" r:id="rId15"/>
    <p:sldId id="282" r:id="rId16"/>
    <p:sldId id="290" r:id="rId17"/>
    <p:sldId id="291" r:id="rId18"/>
    <p:sldId id="292" r:id="rId19"/>
    <p:sldId id="293" r:id="rId20"/>
    <p:sldId id="294" r:id="rId21"/>
    <p:sldId id="286" r:id="rId22"/>
    <p:sldId id="264" r:id="rId23"/>
    <p:sldId id="265" r:id="rId24"/>
    <p:sldId id="295" r:id="rId25"/>
    <p:sldId id="280" r:id="rId26"/>
    <p:sldId id="281" r:id="rId27"/>
    <p:sldId id="283" r:id="rId28"/>
    <p:sldId id="263" r:id="rId29"/>
    <p:sldId id="284" r:id="rId30"/>
    <p:sldId id="267" r:id="rId31"/>
    <p:sldId id="268" r:id="rId32"/>
    <p:sldId id="285" r:id="rId33"/>
    <p:sldId id="28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B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64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52411-55FA-421D-9F1E-C6C39A693493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2523C-0D5B-45A9-B2B8-D6F9833E90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67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llstate PowerPoint Template Tit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2743200"/>
            <a:ext cx="8763000" cy="685799"/>
          </a:xfrm>
        </p:spPr>
        <p:txBody>
          <a:bodyPr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latin typeface="Neutra Text Light" pitchFamily="50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428999"/>
            <a:ext cx="7467600" cy="609600"/>
          </a:xfrm>
        </p:spPr>
        <p:txBody>
          <a:bodyPr>
            <a:noAutofit/>
          </a:bodyPr>
          <a:lstStyle>
            <a:lvl1pPr marL="0" indent="0" algn="l">
              <a:buNone/>
              <a:defRPr sz="3600" i="1">
                <a:solidFill>
                  <a:schemeClr val="bg1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0" y="990600"/>
            <a:ext cx="3352800" cy="60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z="1800" kern="1200" cap="none" spc="0" baseline="0" dirty="0" smtClean="0">
                <a:solidFill>
                  <a:srgbClr val="003776"/>
                </a:solidFill>
                <a:latin typeface="Neutra Text Light" pitchFamily="50" charset="0"/>
              </a:rPr>
              <a:t>Client Name</a:t>
            </a:r>
          </a:p>
          <a:p>
            <a:r>
              <a:rPr lang="en-US" sz="1800" kern="1200" cap="none" spc="0" baseline="0" dirty="0" smtClean="0">
                <a:solidFill>
                  <a:srgbClr val="003776"/>
                </a:solidFill>
                <a:latin typeface="Neutra Text Light" pitchFamily="50" charset="0"/>
              </a:rPr>
              <a:t>Date</a:t>
            </a:r>
            <a:endParaRPr lang="en-US" sz="1800" kern="1200" cap="none" spc="0" baseline="0" dirty="0">
              <a:solidFill>
                <a:srgbClr val="003776"/>
              </a:solidFill>
              <a:latin typeface="Neutra Text Light" pitchFamily="50" charset="0"/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228600" y="685800"/>
            <a:ext cx="3352800" cy="381000"/>
          </a:xfrm>
        </p:spPr>
        <p:txBody>
          <a:bodyPr>
            <a:normAutofit/>
          </a:bodyPr>
          <a:lstStyle>
            <a:lvl1pPr>
              <a:buNone/>
              <a:defRPr sz="1800" spc="400" baseline="0">
                <a:solidFill>
                  <a:srgbClr val="666666"/>
                </a:solidFill>
                <a:latin typeface="SF Florencesans SC Exp" pitchFamily="2" charset="0"/>
              </a:defRPr>
            </a:lvl1pPr>
          </a:lstStyle>
          <a:p>
            <a:pPr lvl="0"/>
            <a:r>
              <a:rPr lang="en-US" dirty="0" smtClean="0"/>
              <a:t>prepared for:</a:t>
            </a:r>
            <a:endParaRPr lang="en-US" dirty="0"/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228600" y="5591175"/>
            <a:ext cx="3352800" cy="60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z="1800" kern="1200" cap="none" spc="0" baseline="0" dirty="0" smtClean="0">
                <a:solidFill>
                  <a:srgbClr val="003776"/>
                </a:solidFill>
                <a:latin typeface="Neutra Text Light" pitchFamily="50" charset="0"/>
              </a:rPr>
              <a:t>Presenter Name</a:t>
            </a:r>
            <a:endParaRPr lang="en-US" sz="1800" kern="1200" cap="none" spc="0" baseline="0" dirty="0">
              <a:solidFill>
                <a:srgbClr val="003776"/>
              </a:solidFill>
              <a:latin typeface="Neutra Text Light" pitchFamily="50" charset="0"/>
            </a:endParaRP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28600" y="5286375"/>
            <a:ext cx="3352800" cy="381000"/>
          </a:xfrm>
        </p:spPr>
        <p:txBody>
          <a:bodyPr>
            <a:normAutofit/>
          </a:bodyPr>
          <a:lstStyle>
            <a:lvl1pPr>
              <a:buNone/>
              <a:defRPr sz="1800" spc="400" baseline="0">
                <a:solidFill>
                  <a:srgbClr val="666666"/>
                </a:solidFill>
                <a:latin typeface="SF Florencesans SC Exp" pitchFamily="2" charset="0"/>
              </a:defRPr>
            </a:lvl1pPr>
          </a:lstStyle>
          <a:p>
            <a:pPr lvl="0"/>
            <a:r>
              <a:rPr lang="en-US" dirty="0" smtClean="0"/>
              <a:t>presenter</a:t>
            </a:r>
            <a:endParaRPr lang="en-US" dirty="0"/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3581400" y="5591175"/>
            <a:ext cx="4572000" cy="60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z="1800" kern="1200" cap="none" spc="0" baseline="0" dirty="0" smtClean="0">
                <a:solidFill>
                  <a:srgbClr val="003776"/>
                </a:solidFill>
                <a:latin typeface="Neutra Text Light" pitchFamily="50" charset="0"/>
              </a:rPr>
              <a:t>Presenter Email Address</a:t>
            </a:r>
            <a:endParaRPr lang="en-US" sz="1800" kern="1200" cap="none" spc="0" baseline="0" dirty="0">
              <a:solidFill>
                <a:srgbClr val="003776"/>
              </a:solidFill>
              <a:latin typeface="Neutra Text Light" pitchFamily="50" charset="0"/>
            </a:endParaRP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5286375"/>
            <a:ext cx="3352800" cy="381000"/>
          </a:xfrm>
        </p:spPr>
        <p:txBody>
          <a:bodyPr>
            <a:normAutofit/>
          </a:bodyPr>
          <a:lstStyle>
            <a:lvl1pPr>
              <a:buNone/>
              <a:defRPr sz="1800" spc="400" baseline="0">
                <a:solidFill>
                  <a:srgbClr val="666666"/>
                </a:solidFill>
                <a:latin typeface="SF Florencesans SC Exp" pitchFamily="2" charset="0"/>
              </a:defRPr>
            </a:lvl1pPr>
          </a:lstStyle>
          <a:p>
            <a:pPr lvl="0"/>
            <a:r>
              <a:rPr lang="en-US" dirty="0" smtClean="0"/>
              <a:t>email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llstate PowerPoint Template Midd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800" i="1">
                <a:solidFill>
                  <a:srgbClr val="666666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600" cap="all" baseline="0">
                <a:solidFill>
                  <a:srgbClr val="003776"/>
                </a:solidFill>
                <a:latin typeface="MS Reference Sans Serif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>
          <a:xfrm>
            <a:off x="0" y="6542102"/>
            <a:ext cx="9144000" cy="274954"/>
          </a:xfrm>
        </p:spPr>
        <p:txBody>
          <a:bodyPr/>
          <a:lstStyle>
            <a:lvl1pPr>
              <a:defRPr sz="1800" spc="400" baseline="-25000">
                <a:solidFill>
                  <a:schemeClr val="bg1"/>
                </a:solidFill>
                <a:latin typeface="SF Florencesans SC Exp" pitchFamily="2" charset="0"/>
              </a:defRPr>
            </a:lvl1pPr>
          </a:lstStyle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ellstate PowerPoint Template E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2743200"/>
            <a:ext cx="8686800" cy="685799"/>
          </a:xfrm>
        </p:spPr>
        <p:txBody>
          <a:bodyPr>
            <a:noAutofit/>
          </a:bodyPr>
          <a:lstStyle>
            <a:lvl1pPr algn="r">
              <a:defRPr sz="4800" cap="all" baseline="0">
                <a:solidFill>
                  <a:schemeClr val="bg1"/>
                </a:solidFill>
                <a:latin typeface="Neutra Text Light" pitchFamily="50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428999"/>
            <a:ext cx="8686800" cy="609600"/>
          </a:xfrm>
        </p:spPr>
        <p:txBody>
          <a:bodyPr>
            <a:noAutofit/>
          </a:bodyPr>
          <a:lstStyle>
            <a:lvl1pPr marL="0" indent="0" algn="r">
              <a:buNone/>
              <a:defRPr sz="3600" i="1">
                <a:solidFill>
                  <a:schemeClr val="bg1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228600" y="1143000"/>
            <a:ext cx="3352800" cy="60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z="1800" kern="1200" cap="none" spc="0" baseline="0" dirty="0" smtClean="0">
                <a:solidFill>
                  <a:srgbClr val="003776"/>
                </a:solidFill>
                <a:latin typeface="Neutra Text Light" pitchFamily="50" charset="0"/>
              </a:rPr>
              <a:t>Presenter Name</a:t>
            </a:r>
            <a:endParaRPr lang="en-US" sz="1800" kern="1200" cap="none" spc="0" baseline="0" dirty="0">
              <a:solidFill>
                <a:srgbClr val="003776"/>
              </a:solidFill>
              <a:latin typeface="Neutra Text Light" pitchFamily="50" charset="0"/>
            </a:endParaRP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28600" y="838200"/>
            <a:ext cx="3352800" cy="381000"/>
          </a:xfrm>
        </p:spPr>
        <p:txBody>
          <a:bodyPr>
            <a:normAutofit/>
          </a:bodyPr>
          <a:lstStyle>
            <a:lvl1pPr>
              <a:buNone/>
              <a:defRPr sz="1800" spc="400" baseline="0">
                <a:solidFill>
                  <a:srgbClr val="666666"/>
                </a:solidFill>
                <a:latin typeface="SF Florencesans SC Exp" pitchFamily="2" charset="0"/>
              </a:defRPr>
            </a:lvl1pPr>
          </a:lstStyle>
          <a:p>
            <a:pPr lvl="0"/>
            <a:r>
              <a:rPr lang="en-US" dirty="0" smtClean="0"/>
              <a:t>presenter</a:t>
            </a:r>
            <a:endParaRPr lang="en-US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3581400" y="1143000"/>
            <a:ext cx="4724400" cy="60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z="1800" kern="1200" cap="none" spc="0" baseline="0" dirty="0" smtClean="0">
                <a:solidFill>
                  <a:srgbClr val="003776"/>
                </a:solidFill>
                <a:latin typeface="Neutra Text Light" pitchFamily="50" charset="0"/>
              </a:rPr>
              <a:t>Presenter Email Address</a:t>
            </a:r>
            <a:endParaRPr lang="en-US" sz="1800" kern="1200" cap="none" spc="0" baseline="0" dirty="0">
              <a:solidFill>
                <a:srgbClr val="003776"/>
              </a:solidFill>
              <a:latin typeface="Neutra Text Light" pitchFamily="50" charset="0"/>
            </a:endParaRP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838200"/>
            <a:ext cx="3352800" cy="381000"/>
          </a:xfrm>
        </p:spPr>
        <p:txBody>
          <a:bodyPr>
            <a:normAutofit/>
          </a:bodyPr>
          <a:lstStyle>
            <a:lvl1pPr>
              <a:buNone/>
              <a:defRPr sz="1800" spc="400" baseline="0">
                <a:solidFill>
                  <a:srgbClr val="666666"/>
                </a:solidFill>
                <a:latin typeface="SF Florencesans SC Exp" pitchFamily="2" charset="0"/>
              </a:defRPr>
            </a:lvl1pPr>
          </a:lstStyle>
          <a:p>
            <a:pPr lvl="0"/>
            <a:r>
              <a:rPr lang="en-US" dirty="0" smtClean="0"/>
              <a:t>email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74870"/>
            <a:ext cx="9144000" cy="283130"/>
          </a:xfrm>
        </p:spPr>
        <p:txBody>
          <a:bodyPr>
            <a:noAutofit/>
          </a:bodyPr>
          <a:lstStyle>
            <a:lvl1pPr algn="ctr">
              <a:buNone/>
              <a:defRPr sz="1200" spc="400" baseline="0">
                <a:solidFill>
                  <a:schemeClr val="bg1"/>
                </a:solidFill>
                <a:latin typeface="SF Florencesans SC Exp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sellstate.com | joinsellstate.com | sellstatesource.com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5D6A-59CE-489A-9771-46BDD8733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14.jpe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sellstate</a:t>
            </a:r>
            <a:r>
              <a:rPr lang="en-US" dirty="0" smtClean="0"/>
              <a:t> system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8600" y="3428999"/>
            <a:ext cx="8810204" cy="609600"/>
          </a:xfrm>
        </p:spPr>
        <p:txBody>
          <a:bodyPr/>
          <a:lstStyle/>
          <a:p>
            <a:r>
              <a:rPr lang="en-US" dirty="0" smtClean="0"/>
              <a:t>Real Estate’s Most Innovative Franchise Model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Client Name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prepared for: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presenter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Presenter </a:t>
            </a:r>
            <a:r>
              <a:rPr lang="en-US" smtClean="0"/>
              <a:t>Email Address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smtClean="0"/>
              <a:t>email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2187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AAD monthly payout </a:t>
            </a:r>
            <a:br>
              <a:rPr lang="en-US" dirty="0" smtClean="0"/>
            </a:br>
            <a:r>
              <a:rPr lang="en-US" dirty="0" smtClean="0"/>
              <a:t>average is around $1,000</a:t>
            </a:r>
          </a:p>
          <a:p>
            <a:r>
              <a:rPr lang="en-US" dirty="0" smtClean="0"/>
              <a:t>The program is vested</a:t>
            </a:r>
          </a:p>
          <a:p>
            <a:r>
              <a:rPr lang="en-US" dirty="0" smtClean="0"/>
              <a:t>Finally have a </a:t>
            </a:r>
            <a:br>
              <a:rPr lang="en-US" dirty="0" smtClean="0"/>
            </a:br>
            <a:r>
              <a:rPr lang="en-US" dirty="0" smtClean="0"/>
              <a:t>retirement plan</a:t>
            </a:r>
          </a:p>
          <a:p>
            <a:r>
              <a:rPr lang="en-US" dirty="0" smtClean="0"/>
              <a:t>Enjoy your rewards </a:t>
            </a:r>
            <a:br>
              <a:rPr lang="en-US" dirty="0" smtClean="0"/>
            </a:br>
            <a:r>
              <a:rPr lang="en-US" dirty="0" smtClean="0"/>
              <a:t>from your career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sz="2500" dirty="0" smtClean="0"/>
              <a:t>Retirement | Have The Opportunity to Retire and Enjoy Life</a:t>
            </a:r>
            <a:endParaRPr lang="en-US" sz="2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6469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Agent Asset Development (AAD) Program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22529" name="Picture 1" descr="C:\Users\PC1\Desktop\Google Drive\Corporate Artwork\Stock Photos\Retirement 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9536" y="1981201"/>
            <a:ext cx="4677264" cy="3208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86605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/>
              <a:t>Power to Control Your Business From Anywhere in The World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Sellstate Power Suite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635" y="2057400"/>
            <a:ext cx="6547854" cy="4085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PC1\Desktop\PowerSuiteLogo for tradem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2810"/>
            <a:ext cx="2116719" cy="910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55551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057400"/>
            <a:ext cx="8046720" cy="396285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1" name="Picture 3" descr="C:\Users\PC1\Desktop\PowerSuiteLogo for tradema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6265"/>
            <a:ext cx="2116719" cy="910286"/>
          </a:xfrm>
          <a:prstGeom prst="rect">
            <a:avLst/>
          </a:prstGeom>
          <a:noFill/>
        </p:spPr>
      </p:pic>
      <p:sp>
        <p:nvSpPr>
          <p:cNvPr id="8" name="Subtitle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sz="2400" dirty="0" smtClean="0"/>
              <a:t>Globalize Your Business Through Your Mobile Responsive Website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Suite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276" y="2025813"/>
            <a:ext cx="7362324" cy="4418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8393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Technology That Takes Your Business to The Next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Suite Apps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31" y="2096698"/>
            <a:ext cx="8656338" cy="4094447"/>
          </a:xfrm>
          <a:prstGeom prst="rect">
            <a:avLst/>
          </a:prstGeom>
          <a:noFill/>
        </p:spPr>
      </p:pic>
      <p:pic>
        <p:nvPicPr>
          <p:cNvPr id="10" name="Picture 3" descr="C:\Users\PC1\Desktop\PowerSuiteLogo for tradem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5459"/>
            <a:ext cx="2116719" cy="910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59243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25" y="2318751"/>
            <a:ext cx="673010" cy="677016"/>
          </a:xfrm>
        </p:spPr>
      </p:pic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Everything You Need in One Single Login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Suite APP Breakdown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22" y="2258660"/>
            <a:ext cx="689034" cy="713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22" y="3329312"/>
            <a:ext cx="681022" cy="689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800" y="4375927"/>
            <a:ext cx="636956" cy="660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842" y="4355897"/>
            <a:ext cx="685028" cy="7010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842" y="2258660"/>
            <a:ext cx="669004" cy="6890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25" y="4355897"/>
            <a:ext cx="681022" cy="6810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73" y="5389420"/>
            <a:ext cx="673010" cy="6810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581" y="3329312"/>
            <a:ext cx="656986" cy="656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25" y="5444410"/>
            <a:ext cx="664998" cy="669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25" y="3333318"/>
            <a:ext cx="681022" cy="6850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70015" y="2334093"/>
            <a:ext cx="1496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eutra Text TF Light" panose="02000000000000000000" pitchFamily="50" charset="0"/>
              </a:rPr>
              <a:t>Lead Management</a:t>
            </a:r>
            <a:endParaRPr lang="en-US" dirty="0">
              <a:latin typeface="Neutra Text TF Light" panose="02000000000000000000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26560" y="2458571"/>
            <a:ext cx="175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eutra Text TF Light" panose="02000000000000000000" pitchFamily="50" charset="0"/>
              </a:rPr>
              <a:t>Email Marketing</a:t>
            </a:r>
            <a:endParaRPr lang="en-US" dirty="0">
              <a:latin typeface="Neutra Text TF Light" panose="02000000000000000000" pitchFamily="5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70015" y="3491166"/>
            <a:ext cx="158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eutra Text TF Light" panose="02000000000000000000" pitchFamily="50" charset="0"/>
              </a:rPr>
              <a:t>IDX Website</a:t>
            </a:r>
            <a:endParaRPr lang="en-US" dirty="0">
              <a:latin typeface="Neutra Text TF Light" panose="02000000000000000000" pitchFamily="50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42480" y="2292029"/>
            <a:ext cx="185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eutra Text TF Light" panose="02000000000000000000" pitchFamily="50" charset="0"/>
              </a:rPr>
              <a:t>Custom Listing Enhancements</a:t>
            </a:r>
            <a:endParaRPr lang="en-US" dirty="0">
              <a:latin typeface="Neutra Text TF Light" panose="02000000000000000000" pitchFamily="5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26560" y="3351856"/>
            <a:ext cx="183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eutra Text TF Light" panose="02000000000000000000" pitchFamily="50" charset="0"/>
              </a:rPr>
              <a:t>CMA and Buyer Tours</a:t>
            </a:r>
            <a:endParaRPr lang="en-US" dirty="0">
              <a:latin typeface="Neutra Text TF Light" panose="02000000000000000000" pitchFamily="50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42480" y="3347201"/>
            <a:ext cx="172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eutra Text TF Light" panose="02000000000000000000" pitchFamily="50" charset="0"/>
              </a:rPr>
              <a:t>Neighborhood Demographics</a:t>
            </a:r>
            <a:endParaRPr lang="en-US" dirty="0">
              <a:latin typeface="Neutra Text TF Light" panose="02000000000000000000" pitchFamily="50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70014" y="4399996"/>
            <a:ext cx="1586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eutra Text TF Light" panose="02000000000000000000" pitchFamily="50" charset="0"/>
              </a:rPr>
              <a:t>Full Marketing Center</a:t>
            </a:r>
            <a:endParaRPr lang="en-US" dirty="0">
              <a:latin typeface="Neutra Text TF Light" panose="02000000000000000000" pitchFamily="5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26560" y="4412755"/>
            <a:ext cx="175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eutra Text TF Light" panose="02000000000000000000" pitchFamily="50" charset="0"/>
              </a:rPr>
              <a:t>Custom Design Center</a:t>
            </a:r>
            <a:endParaRPr lang="en-US" dirty="0">
              <a:latin typeface="Neutra Text TF Light" panose="02000000000000000000" pitchFamily="50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03440" y="4369390"/>
            <a:ext cx="160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eutra Text TF Light" panose="02000000000000000000" pitchFamily="50" charset="0"/>
              </a:rPr>
              <a:t>Social Broadcasting</a:t>
            </a:r>
            <a:endParaRPr lang="en-US" dirty="0">
              <a:latin typeface="Neutra Text TF Light" panose="02000000000000000000" pitchFamily="50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70014" y="5455746"/>
            <a:ext cx="169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eutra Text TF Light" panose="02000000000000000000" pitchFamily="50" charset="0"/>
              </a:rPr>
              <a:t>Social Media Integration</a:t>
            </a:r>
            <a:endParaRPr lang="en-US" dirty="0">
              <a:latin typeface="Neutra Text TF Light" panose="02000000000000000000" pitchFamily="50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26560" y="5406765"/>
            <a:ext cx="184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eutra Text TF Light" panose="02000000000000000000" pitchFamily="50" charset="0"/>
              </a:rPr>
              <a:t>My Homes Connection</a:t>
            </a:r>
            <a:endParaRPr lang="en-US" dirty="0">
              <a:latin typeface="Neutra Text TF Light" panose="02000000000000000000" pitchFamily="50" charset="0"/>
            </a:endParaRPr>
          </a:p>
        </p:txBody>
      </p:sp>
      <p:pic>
        <p:nvPicPr>
          <p:cNvPr id="32" name="Picture 3" descr="C:\Users\PC1\Desktop\PowerSuiteLogo for trademark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" y="136265"/>
            <a:ext cx="2116719" cy="91028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69" y="5378268"/>
            <a:ext cx="711111" cy="7238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03440" y="5417006"/>
            <a:ext cx="166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eutra Text TF Light" panose="02000000000000000000" pitchFamily="50" charset="0"/>
              </a:rPr>
              <a:t>Business Intelligence</a:t>
            </a:r>
            <a:endParaRPr lang="en-US" dirty="0">
              <a:latin typeface="Neutra Text TF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1332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8" grpId="0"/>
      <p:bldP spid="19" grpId="0"/>
      <p:bldP spid="20" grpId="0"/>
      <p:bldP spid="21" grpId="0"/>
      <p:bldP spid="22" grpId="0"/>
      <p:bldP spid="24" grpId="0"/>
      <p:bldP spid="26" grpId="0"/>
      <p:bldP spid="27" grpId="0"/>
      <p:bldP spid="28" grpId="0"/>
      <p:bldP spid="30" grpId="0"/>
      <p:bldP spid="31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Tremendous marketing campaigns</a:t>
            </a:r>
          </a:p>
          <a:p>
            <a:r>
              <a:rPr lang="en-US" dirty="0" smtClean="0"/>
              <a:t>Custom designs</a:t>
            </a:r>
          </a:p>
          <a:p>
            <a:r>
              <a:rPr lang="en-US" dirty="0" smtClean="0"/>
              <a:t>Professional level</a:t>
            </a:r>
          </a:p>
          <a:p>
            <a:r>
              <a:rPr lang="en-US" dirty="0" smtClean="0"/>
              <a:t>Send directly to printer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The Power of Professional Marketing at Your Fingertips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Suite Marketing Studios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9217" name="Picture 1" descr="C:\Users\PC1\Desktop\Marketing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587" y="3803650"/>
            <a:ext cx="4379913" cy="2700338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0078" y="2447925"/>
            <a:ext cx="4064116" cy="4124326"/>
          </a:xfrm>
          <a:prstGeom prst="rect">
            <a:avLst/>
          </a:prstGeom>
          <a:noFill/>
        </p:spPr>
      </p:pic>
      <p:pic>
        <p:nvPicPr>
          <p:cNvPr id="8" name="Picture 3" descr="C:\Users\PC1\Desktop\PowerSuiteLogo for tradema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36265"/>
            <a:ext cx="2116719" cy="910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43785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The Power to Automate Lead Generation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Suite Zillow Enhancements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4274" y="2060298"/>
            <a:ext cx="6719778" cy="4352038"/>
          </a:xfrm>
          <a:prstGeom prst="rect">
            <a:avLst/>
          </a:prstGeom>
          <a:noFill/>
        </p:spPr>
      </p:pic>
      <p:pic>
        <p:nvPicPr>
          <p:cNvPr id="10" name="Picture 3" descr="C:\Users\PC1\Desktop\PowerSuiteLogo for tradem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2810"/>
            <a:ext cx="2116719" cy="910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07726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sz="2200" dirty="0" smtClean="0"/>
              <a:t>Strategic Alliance with Zillow, the World’s Number 1 Home Search Site</a:t>
            </a: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Suite Zillow Enhancements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5122" name="Picture 2" descr="C:\Users\PC1\Desktop\Zillow Listing Deta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2545" y="1978266"/>
            <a:ext cx="4318910" cy="4563836"/>
          </a:xfrm>
          <a:prstGeom prst="rect">
            <a:avLst/>
          </a:prstGeom>
          <a:noFill/>
        </p:spPr>
      </p:pic>
      <p:pic>
        <p:nvPicPr>
          <p:cNvPr id="10" name="Picture 3" descr="C:\Users\PC1\Desktop\PowerSuiteLogo for tradem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0606"/>
            <a:ext cx="2116719" cy="910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19569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The Power to Automate Lead Generation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Suite Homes.com Enhancements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6146" name="Picture 2" descr="C:\Users\PC1\Desktop\Homes Search Resul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9551" y="2090058"/>
            <a:ext cx="6889054" cy="4267200"/>
          </a:xfrm>
          <a:prstGeom prst="rect">
            <a:avLst/>
          </a:prstGeom>
          <a:noFill/>
        </p:spPr>
      </p:pic>
      <p:pic>
        <p:nvPicPr>
          <p:cNvPr id="10" name="Picture 3" descr="C:\Users\PC1\Desktop\PowerSuiteLogo for tradem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4581"/>
            <a:ext cx="2116719" cy="910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48371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sz="2500" dirty="0" smtClean="0"/>
              <a:t>Strategic Alliance with Homes.com, the Best Quality Lead Site</a:t>
            </a:r>
            <a:endParaRPr lang="en-US" sz="2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Suite Homes.com Enhancements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7170" name="Picture 2" descr="C:\Users\PC1\Desktop\Homes Listing Deta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3928" y="1981200"/>
            <a:ext cx="3516144" cy="4471358"/>
          </a:xfrm>
          <a:prstGeom prst="rect">
            <a:avLst/>
          </a:prstGeom>
          <a:noFill/>
        </p:spPr>
      </p:pic>
      <p:pic>
        <p:nvPicPr>
          <p:cNvPr id="10" name="Picture 3" descr="C:\Users\PC1\Desktop\PowerSuiteLogo for tradem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6138"/>
            <a:ext cx="2116719" cy="910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8780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national franchise</a:t>
            </a:r>
          </a:p>
          <a:p>
            <a:r>
              <a:rPr lang="en-US" dirty="0" smtClean="0"/>
              <a:t>Efficient design</a:t>
            </a:r>
          </a:p>
          <a:p>
            <a:r>
              <a:rPr lang="en-US" dirty="0" smtClean="0"/>
              <a:t>Optimized for agents and brokers</a:t>
            </a:r>
          </a:p>
          <a:p>
            <a:r>
              <a:rPr lang="en-US" dirty="0" smtClean="0"/>
              <a:t>Empowers agents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The History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Sellstate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31746" name="Picture 2" descr="http://www.freeimages.com/pic/l/h/hu/humusak2/1428315_62874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8805" y="3642407"/>
            <a:ext cx="5761800" cy="2672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93318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Custom Enhanced Listings Reaching Over 100,000,000+ Visitors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Suite Consumer Reach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8194" name="Picture 2" descr="C:\Users\PC1\Desktop\Consumer Reach Infograph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923" y="1974719"/>
            <a:ext cx="8406822" cy="4533090"/>
          </a:xfrm>
          <a:prstGeom prst="rect">
            <a:avLst/>
          </a:prstGeom>
          <a:noFill/>
        </p:spPr>
      </p:pic>
      <p:pic>
        <p:nvPicPr>
          <p:cNvPr id="10" name="Picture 3" descr="C:\Users\PC1\Desktop\PowerSuiteLogo for tradem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1425"/>
            <a:ext cx="2116719" cy="910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90099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C1\Desktop\Sellstate Hub Responsive Design 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4987" y="3048883"/>
            <a:ext cx="5821101" cy="3493219"/>
          </a:xfrm>
          <a:prstGeom prst="rect">
            <a:avLst/>
          </a:prstGeom>
          <a:noFill/>
        </p:spPr>
      </p:pic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Real Estate’s First Touch Optimized Corporate Site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Sellstate.com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0868"/>
            <a:ext cx="8229600" cy="4068763"/>
          </a:xfrm>
        </p:spPr>
        <p:txBody>
          <a:bodyPr/>
          <a:lstStyle/>
          <a:p>
            <a:r>
              <a:rPr lang="en-US" dirty="0" smtClean="0"/>
              <a:t>Touch optimized</a:t>
            </a:r>
          </a:p>
          <a:p>
            <a:r>
              <a:rPr lang="en-US" dirty="0" smtClean="0"/>
              <a:t>The Sellstate Hub</a:t>
            </a:r>
          </a:p>
          <a:p>
            <a:r>
              <a:rPr lang="en-US" dirty="0" smtClean="0"/>
              <a:t>Focused on user 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4236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Education is a top priority</a:t>
            </a:r>
          </a:p>
          <a:p>
            <a:r>
              <a:rPr lang="en-US" dirty="0" smtClean="0"/>
              <a:t>Constantly modified and improved</a:t>
            </a:r>
          </a:p>
          <a:p>
            <a:r>
              <a:rPr lang="en-US" dirty="0" smtClean="0"/>
              <a:t>Focus on increasing business for our Advisors</a:t>
            </a:r>
          </a:p>
          <a:p>
            <a:r>
              <a:rPr lang="en-US" dirty="0" smtClean="0"/>
              <a:t>Specific programs for new agents all the way to top mega producers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Taking Pride in Making You Better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Higher Education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13313" name="Picture 1" descr="C:\Users\PC1\Desktop\Higher Educ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9887" y="4324350"/>
            <a:ext cx="5864226" cy="1801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72265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8028" y="3756212"/>
            <a:ext cx="4427823" cy="2614395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 evolving online resource</a:t>
            </a:r>
          </a:p>
          <a:p>
            <a:r>
              <a:rPr lang="en-US" dirty="0" smtClean="0"/>
              <a:t>Great user experience</a:t>
            </a:r>
          </a:p>
          <a:p>
            <a:r>
              <a:rPr lang="en-US" dirty="0" smtClean="0"/>
              <a:t>Part of the Sellstate Mobile Cloud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Sellstate Resources 24/7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Sellstate Source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12289" name="Picture 1" descr="C:\Users\PC1\Desktop\Google Drive\Corporate Artwork\Stock Photos\shutterstock_117409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599" y="3756211"/>
            <a:ext cx="3669228" cy="2446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30482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Taking The Industry’s Best to New Heights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Sellstate Industry Leaders Conference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057401"/>
            <a:ext cx="6172200" cy="2087880"/>
          </a:xfrm>
        </p:spPr>
        <p:txBody>
          <a:bodyPr/>
          <a:lstStyle/>
          <a:p>
            <a:r>
              <a:rPr lang="en-US" dirty="0" smtClean="0"/>
              <a:t>Conference exclusive to top performers</a:t>
            </a:r>
          </a:p>
          <a:p>
            <a:r>
              <a:rPr lang="en-US" dirty="0" smtClean="0"/>
              <a:t>Custom programs to elevate top producers</a:t>
            </a:r>
          </a:p>
          <a:p>
            <a:r>
              <a:rPr lang="en-US" dirty="0" smtClean="0"/>
              <a:t>Nothing like it in the industry</a:t>
            </a:r>
          </a:p>
          <a:p>
            <a:pPr marL="0" indent="0">
              <a:buNone/>
            </a:pPr>
            <a:endParaRPr lang="en-US" sz="1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23900" y="3864888"/>
            <a:ext cx="563880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>
                <a:latin typeface="Calibri Light" panose="020F0302020204030204" pitchFamily="34" charset="0"/>
              </a:rPr>
              <a:t>“I’m one of the top agents in my market place having closed over 100 transactions last year. After the Sellstate Industry Leaders Conference, I’m confident that I will be able to double my numbers while improving my quality of life. Without Sellstate, this would not be </a:t>
            </a:r>
            <a:r>
              <a:rPr lang="en-US" sz="1700" i="1" dirty="0" smtClean="0">
                <a:latin typeface="Calibri Light" panose="020F0302020204030204" pitchFamily="34" charset="0"/>
              </a:rPr>
              <a:t>possible!”</a:t>
            </a:r>
            <a:endParaRPr lang="en-US" sz="1700" i="1" dirty="0">
              <a:latin typeface="Calibri Light" panose="020F0302020204030204" pitchFamily="34" charset="0"/>
            </a:endParaRPr>
          </a:p>
          <a:p>
            <a:pPr lvl="1"/>
            <a:r>
              <a:rPr lang="en-US" dirty="0" smtClean="0">
                <a:latin typeface="Calibri Light" panose="020F0302020204030204" pitchFamily="34" charset="0"/>
              </a:rPr>
              <a:t>- Deborah </a:t>
            </a:r>
            <a:r>
              <a:rPr lang="en-US" dirty="0" err="1">
                <a:latin typeface="Calibri Light" panose="020F0302020204030204" pitchFamily="34" charset="0"/>
              </a:rPr>
              <a:t>Sumey</a:t>
            </a:r>
            <a:r>
              <a:rPr lang="en-US" dirty="0">
                <a:latin typeface="Calibri Light" panose="020F0302020204030204" pitchFamily="34" charset="0"/>
              </a:rPr>
              <a:t>, Industry Leader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1944647"/>
            <a:ext cx="2458457" cy="368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2558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 build="p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Technology</a:t>
            </a:r>
          </a:p>
          <a:p>
            <a:r>
              <a:rPr lang="en-US" dirty="0" smtClean="0"/>
              <a:t>Education</a:t>
            </a:r>
          </a:p>
          <a:p>
            <a:r>
              <a:rPr lang="en-US" dirty="0" smtClean="0"/>
              <a:t>Conferences</a:t>
            </a:r>
          </a:p>
          <a:p>
            <a:r>
              <a:rPr lang="en-US" dirty="0" smtClean="0"/>
              <a:t>AAD</a:t>
            </a:r>
          </a:p>
          <a:p>
            <a:r>
              <a:rPr lang="en-US" dirty="0" smtClean="0"/>
              <a:t>Agent empowerment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It’s Your Business, You Just Need The Tools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Corporate support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10241" name="Picture 1" descr="C:\Users\PC1\Desktop\Google Drive\Corporate Artwork\Stock Photos\iStock_000011098029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3200" y="2057400"/>
            <a:ext cx="4673600" cy="35460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66185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Dedicated team </a:t>
            </a:r>
          </a:p>
          <a:p>
            <a:r>
              <a:rPr lang="en-US" dirty="0" smtClean="0"/>
              <a:t>Educational weekly meetings</a:t>
            </a:r>
          </a:p>
          <a:p>
            <a:r>
              <a:rPr lang="en-US" dirty="0" smtClean="0"/>
              <a:t>Support with deals</a:t>
            </a:r>
          </a:p>
          <a:p>
            <a:r>
              <a:rPr lang="en-US" dirty="0" smtClean="0"/>
              <a:t>Coaching</a:t>
            </a:r>
          </a:p>
          <a:p>
            <a:r>
              <a:rPr lang="en-US" dirty="0" smtClean="0"/>
              <a:t>Technology training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Onsite Dedication to Your Business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Broker Support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0665" y="3024838"/>
            <a:ext cx="4966135" cy="33078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16471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068763"/>
          </a:xfrm>
        </p:spPr>
        <p:txBody>
          <a:bodyPr/>
          <a:lstStyle/>
          <a:p>
            <a:r>
              <a:rPr lang="en-US" dirty="0" smtClean="0"/>
              <a:t>Efficient layout</a:t>
            </a:r>
          </a:p>
          <a:p>
            <a:r>
              <a:rPr lang="en-US" dirty="0" smtClean="0"/>
              <a:t>Technology</a:t>
            </a:r>
          </a:p>
          <a:p>
            <a:r>
              <a:rPr lang="en-US" dirty="0" smtClean="0"/>
              <a:t>Multiple client rooms</a:t>
            </a:r>
          </a:p>
          <a:p>
            <a:r>
              <a:rPr lang="en-US" dirty="0" smtClean="0"/>
              <a:t>Strong administration</a:t>
            </a:r>
          </a:p>
          <a:p>
            <a:r>
              <a:rPr lang="en-US" dirty="0" smtClean="0"/>
              <a:t>Proud environment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>
          <a:xfrm>
            <a:off x="457200" y="1066800"/>
            <a:ext cx="8229600" cy="457200"/>
          </a:xfrm>
        </p:spPr>
        <p:txBody>
          <a:bodyPr/>
          <a:lstStyle/>
          <a:p>
            <a:r>
              <a:rPr lang="en-US" dirty="0" smtClean="0"/>
              <a:t>Professional Workspace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4953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Office Image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7169" name="Picture 1" descr="Z:\Creative Assets\Photos\Ocala Grand Opening\DSC_27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975" y="3721641"/>
            <a:ext cx="3703106" cy="2463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Z:\Creative Assets\Photos\Ocala Grand Opening\DSC_2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561" y="1439701"/>
            <a:ext cx="3356039" cy="2300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1680" y="3740451"/>
            <a:ext cx="4364576" cy="243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554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068763"/>
          </a:xfrm>
        </p:spPr>
        <p:txBody>
          <a:bodyPr/>
          <a:lstStyle/>
          <a:p>
            <a:r>
              <a:rPr lang="en-US" dirty="0" smtClean="0"/>
              <a:t>Strong culture</a:t>
            </a:r>
          </a:p>
          <a:p>
            <a:r>
              <a:rPr lang="en-US" dirty="0" smtClean="0"/>
              <a:t>Community involvement</a:t>
            </a:r>
          </a:p>
          <a:p>
            <a:r>
              <a:rPr lang="en-US" dirty="0" smtClean="0"/>
              <a:t>Better agents</a:t>
            </a:r>
          </a:p>
          <a:p>
            <a:r>
              <a:rPr lang="en-US" dirty="0" smtClean="0"/>
              <a:t>Office engagement</a:t>
            </a:r>
          </a:p>
          <a:p>
            <a:r>
              <a:rPr lang="en-US" dirty="0" smtClean="0"/>
              <a:t>Better environment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We Don’t Apologize For Being The Best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5315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Culture of Success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6146" name="Picture 2" descr="C:\Users\PC1\Desktop\Google Drive\Corporate Artwork\Stock Photos\shutterstock_815567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642" y="3048951"/>
            <a:ext cx="5186158" cy="295661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988585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2% Corporate Strategic Development Fund (goes towards building, expanding and supporting the business)</a:t>
            </a:r>
          </a:p>
          <a:p>
            <a:r>
              <a:rPr lang="en-US" dirty="0" smtClean="0"/>
              <a:t>$[insert amount] per transaction </a:t>
            </a:r>
          </a:p>
          <a:p>
            <a:r>
              <a:rPr lang="en-US" dirty="0" smtClean="0"/>
              <a:t>$[insert amount] per month</a:t>
            </a:r>
          </a:p>
          <a:p>
            <a:r>
              <a:rPr lang="en-US" dirty="0" smtClean="0"/>
              <a:t>$165.38 annual fee (June 1</a:t>
            </a:r>
            <a:r>
              <a:rPr lang="en-US" baseline="30000" dirty="0" smtClean="0"/>
              <a:t>st</a:t>
            </a:r>
            <a:r>
              <a:rPr lang="en-US" dirty="0" smtClean="0"/>
              <a:t>)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Getting You More For Less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Aggressive Fee Structure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806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 35 years experience in real estate</a:t>
            </a:r>
          </a:p>
          <a:p>
            <a:r>
              <a:rPr lang="en-US" dirty="0" smtClean="0"/>
              <a:t>Managed first real estate company 2 years </a:t>
            </a:r>
            <a:br>
              <a:rPr lang="en-US" dirty="0" smtClean="0"/>
            </a:br>
            <a:r>
              <a:rPr lang="en-US" dirty="0" smtClean="0"/>
              <a:t>into career</a:t>
            </a:r>
          </a:p>
          <a:p>
            <a:r>
              <a:rPr lang="en-US" dirty="0" smtClean="0"/>
              <a:t>Built independent to largest office in entire area</a:t>
            </a:r>
          </a:p>
          <a:p>
            <a:r>
              <a:rPr lang="en-US" dirty="0" smtClean="0"/>
              <a:t>Member of O.R.E.A. Faculty of Education</a:t>
            </a:r>
          </a:p>
          <a:p>
            <a:r>
              <a:rPr lang="en-US" dirty="0" smtClean="0"/>
              <a:t>Executive Member of one of North America’s largest real estate companies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Arthur Darmanin, Chief Operating Officer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7431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Founders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30721" name="Picture 1" descr="Z:\Creative Assets\Photos\Corporate Figures\Art Darmanin Head Sh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2175" y="2057400"/>
            <a:ext cx="1444625" cy="1497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44835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PC1\Desktop\Growth 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3719" y="1899992"/>
            <a:ext cx="4114186" cy="4588490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Launch your franchise</a:t>
            </a:r>
          </a:p>
          <a:p>
            <a:r>
              <a:rPr lang="en-US" dirty="0" smtClean="0"/>
              <a:t>Powerful leadership environment</a:t>
            </a:r>
          </a:p>
          <a:p>
            <a:r>
              <a:rPr lang="en-US" dirty="0" smtClean="0"/>
              <a:t>Attracts the top agents</a:t>
            </a:r>
          </a:p>
          <a:p>
            <a:r>
              <a:rPr lang="en-US" dirty="0" smtClean="0"/>
              <a:t>Improves culture</a:t>
            </a:r>
          </a:p>
          <a:p>
            <a:r>
              <a:rPr lang="en-US" dirty="0" smtClean="0"/>
              <a:t>Empowers industry leaders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sz="2500" dirty="0" smtClean="0"/>
              <a:t>Leverage Your Business Through the Leadership of Others</a:t>
            </a:r>
            <a:endParaRPr lang="en-US" sz="2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Sellstate Pioneer Growth model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200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The Perfect Catalyst for Your Business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Sellstate Pioneer growth Model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38649" y="2628328"/>
            <a:ext cx="2014538" cy="18954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4400"/>
            <a:r>
              <a:rPr lang="en-US" sz="6600" dirty="0" smtClean="0">
                <a:solidFill>
                  <a:srgbClr val="014BA0"/>
                </a:solidFill>
                <a:latin typeface="Neutra Text Light" pitchFamily="50" charset="0"/>
              </a:rPr>
              <a:t>70</a:t>
            </a:r>
            <a:r>
              <a:rPr lang="en-US" sz="6600" dirty="0">
                <a:solidFill>
                  <a:srgbClr val="014BA0"/>
                </a:solidFill>
                <a:latin typeface="Neutra Text Light" pitchFamily="50" charset="0"/>
              </a:rPr>
              <a:t>%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064099" y="2125091"/>
            <a:ext cx="1284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en-US" sz="2400" dirty="0" smtClean="0">
                <a:latin typeface="Neutra Text TF Light" pitchFamily="50" charset="0"/>
              </a:rPr>
              <a:t>Owner</a:t>
            </a:r>
            <a:endParaRPr lang="en-US" sz="2400" dirty="0">
              <a:latin typeface="Neutra Text TF Light" pitchFamily="50" charset="0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4892675" y="2620391"/>
            <a:ext cx="2014538" cy="18954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6600" dirty="0" smtClean="0">
                <a:solidFill>
                  <a:srgbClr val="014BA0"/>
                </a:solidFill>
                <a:latin typeface="Neutra Text Light" pitchFamily="50" charset="0"/>
              </a:rPr>
              <a:t> 30</a:t>
            </a:r>
            <a:r>
              <a:rPr lang="en-US" sz="6600" dirty="0">
                <a:solidFill>
                  <a:srgbClr val="014BA0"/>
                </a:solidFill>
                <a:latin typeface="Neutra Text Light" pitchFamily="50" charset="0"/>
              </a:rPr>
              <a:t>% 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V="1">
            <a:off x="2661839" y="3518916"/>
            <a:ext cx="2222899" cy="9027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199063" y="2104453"/>
            <a:ext cx="1722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 smtClean="0">
                <a:latin typeface="Neutra Text TF Light" pitchFamily="50" charset="0"/>
              </a:rPr>
              <a:t>Pioneers</a:t>
            </a:r>
            <a:endParaRPr lang="en-US" sz="2400" dirty="0">
              <a:latin typeface="Neutra Text TF Light" pitchFamily="50" charset="0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>
            <a:off x="3957638" y="3784028"/>
            <a:ext cx="954087" cy="36988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>
            <a:off x="4494213" y="4212653"/>
            <a:ext cx="622300" cy="7143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6883400" y="3849116"/>
            <a:ext cx="955675" cy="279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5195888" y="4412678"/>
            <a:ext cx="252412" cy="939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6561138" y="4268216"/>
            <a:ext cx="661987" cy="6889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6137275" y="4452366"/>
            <a:ext cx="39688" cy="914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3454400" y="3995166"/>
            <a:ext cx="503238" cy="4635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>
                <a:solidFill>
                  <a:srgbClr val="014BA0"/>
                </a:solidFill>
                <a:latin typeface="Neutra Text Light" pitchFamily="50" charset="0"/>
              </a:rPr>
              <a:t>5%</a:t>
            </a:r>
            <a:endParaRPr lang="en-US" dirty="0">
              <a:solidFill>
                <a:srgbClr val="014BA0"/>
              </a:solidFill>
              <a:latin typeface="Neutra Text Light" pitchFamily="50" charset="0"/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5938838" y="5392166"/>
            <a:ext cx="503237" cy="4635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>
                <a:solidFill>
                  <a:srgbClr val="014BA0"/>
                </a:solidFill>
                <a:latin typeface="Neutra Text Light" pitchFamily="50" charset="0"/>
              </a:rPr>
              <a:t>5%</a:t>
            </a:r>
            <a:endParaRPr lang="en-US" dirty="0">
              <a:solidFill>
                <a:srgbClr val="014BA0"/>
              </a:solidFill>
              <a:latin typeface="Neutra Text Light" pitchFamily="50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7112000" y="4922266"/>
            <a:ext cx="503238" cy="4635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>
                <a:solidFill>
                  <a:srgbClr val="014BA0"/>
                </a:solidFill>
                <a:latin typeface="Neutra Text Light" pitchFamily="50" charset="0"/>
              </a:rPr>
              <a:t>5%</a:t>
            </a:r>
            <a:endParaRPr lang="en-US" dirty="0">
              <a:solidFill>
                <a:srgbClr val="014BA0"/>
              </a:solidFill>
              <a:latin typeface="Neutra Text Light" pitchFamily="50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7807325" y="4001516"/>
            <a:ext cx="503238" cy="4635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>
                <a:solidFill>
                  <a:srgbClr val="014BA0"/>
                </a:solidFill>
                <a:latin typeface="Neutra Text Light" pitchFamily="50" charset="0"/>
              </a:rPr>
              <a:t>5%</a:t>
            </a:r>
            <a:endParaRPr lang="en-US" dirty="0">
              <a:solidFill>
                <a:srgbClr val="014BA0"/>
              </a:solidFill>
              <a:latin typeface="Neutra Text Light" pitchFamily="50" charset="0"/>
            </a:endParaRP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4110038" y="4888928"/>
            <a:ext cx="503237" cy="4635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>
                <a:solidFill>
                  <a:srgbClr val="014BA0"/>
                </a:solidFill>
                <a:latin typeface="Neutra Text Light" pitchFamily="50" charset="0"/>
              </a:rPr>
              <a:t>5%</a:t>
            </a:r>
            <a:endParaRPr lang="en-US" dirty="0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4872038" y="5333428"/>
            <a:ext cx="503237" cy="4635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dirty="0" smtClean="0">
                <a:solidFill>
                  <a:srgbClr val="014BA0"/>
                </a:solidFill>
                <a:latin typeface="Neutra Text Light" pitchFamily="50" charset="0"/>
              </a:rPr>
              <a:t>5%</a:t>
            </a:r>
            <a:endParaRPr lang="en-US" dirty="0">
              <a:solidFill>
                <a:srgbClr val="014BA0"/>
              </a:solidFill>
              <a:latin typeface="Neutra Text Light" pitchFamily="50" charset="0"/>
            </a:endParaRPr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H="1" flipV="1">
            <a:off x="3665538" y="3809428"/>
            <a:ext cx="14287" cy="1587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Line 34"/>
          <p:cNvSpPr>
            <a:spLocks noChangeShapeType="1"/>
          </p:cNvSpPr>
          <p:nvPr/>
        </p:nvSpPr>
        <p:spPr bwMode="auto">
          <a:xfrm flipH="1" flipV="1">
            <a:off x="3414713" y="3955478"/>
            <a:ext cx="104775" cy="793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 flipH="1" flipV="1">
            <a:off x="3254375" y="4207891"/>
            <a:ext cx="173038" cy="127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H="1">
            <a:off x="3400425" y="4353941"/>
            <a:ext cx="93663" cy="920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Line 37"/>
          <p:cNvSpPr>
            <a:spLocks noChangeShapeType="1"/>
          </p:cNvSpPr>
          <p:nvPr/>
        </p:nvSpPr>
        <p:spPr bwMode="auto">
          <a:xfrm flipH="1">
            <a:off x="3652838" y="4446016"/>
            <a:ext cx="12700" cy="1714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Line 38"/>
          <p:cNvSpPr>
            <a:spLocks noChangeShapeType="1"/>
          </p:cNvSpPr>
          <p:nvPr/>
        </p:nvSpPr>
        <p:spPr bwMode="auto">
          <a:xfrm flipH="1" flipV="1">
            <a:off x="4195763" y="4738116"/>
            <a:ext cx="66675" cy="1714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>
            <a:off x="4448175" y="5360416"/>
            <a:ext cx="39688" cy="173037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Line 40"/>
          <p:cNvSpPr>
            <a:spLocks noChangeShapeType="1"/>
          </p:cNvSpPr>
          <p:nvPr/>
        </p:nvSpPr>
        <p:spPr bwMode="auto">
          <a:xfrm flipH="1">
            <a:off x="4154488" y="5333428"/>
            <a:ext cx="107950" cy="16033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Line 41"/>
          <p:cNvSpPr>
            <a:spLocks noChangeShapeType="1"/>
          </p:cNvSpPr>
          <p:nvPr/>
        </p:nvSpPr>
        <p:spPr bwMode="auto">
          <a:xfrm flipH="1">
            <a:off x="3970338" y="5201666"/>
            <a:ext cx="158750" cy="25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Line 42"/>
          <p:cNvSpPr>
            <a:spLocks noChangeShapeType="1"/>
          </p:cNvSpPr>
          <p:nvPr/>
        </p:nvSpPr>
        <p:spPr bwMode="auto">
          <a:xfrm flipH="1" flipV="1">
            <a:off x="3957638" y="4976241"/>
            <a:ext cx="171450" cy="39687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 flipH="1" flipV="1">
            <a:off x="4805363" y="5281041"/>
            <a:ext cx="133350" cy="10636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Line 44"/>
          <p:cNvSpPr>
            <a:spLocks noChangeShapeType="1"/>
          </p:cNvSpPr>
          <p:nvPr/>
        </p:nvSpPr>
        <p:spPr bwMode="auto">
          <a:xfrm flipH="1" flipV="1">
            <a:off x="4672013" y="5573141"/>
            <a:ext cx="212725" cy="127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Line 45"/>
          <p:cNvSpPr>
            <a:spLocks noChangeShapeType="1"/>
          </p:cNvSpPr>
          <p:nvPr/>
        </p:nvSpPr>
        <p:spPr bwMode="auto">
          <a:xfrm flipH="1">
            <a:off x="4806950" y="5704903"/>
            <a:ext cx="117475" cy="13176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Line 46"/>
          <p:cNvSpPr>
            <a:spLocks noChangeShapeType="1"/>
          </p:cNvSpPr>
          <p:nvPr/>
        </p:nvSpPr>
        <p:spPr bwMode="auto">
          <a:xfrm>
            <a:off x="5308600" y="5717603"/>
            <a:ext cx="160338" cy="1333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Line 47"/>
          <p:cNvSpPr>
            <a:spLocks noChangeShapeType="1"/>
          </p:cNvSpPr>
          <p:nvPr/>
        </p:nvSpPr>
        <p:spPr bwMode="auto">
          <a:xfrm>
            <a:off x="5122863" y="5796978"/>
            <a:ext cx="41275" cy="21272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 flipH="1" flipV="1">
            <a:off x="5853113" y="5347716"/>
            <a:ext cx="158750" cy="1047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Line 49"/>
          <p:cNvSpPr>
            <a:spLocks noChangeShapeType="1"/>
          </p:cNvSpPr>
          <p:nvPr/>
        </p:nvSpPr>
        <p:spPr bwMode="auto">
          <a:xfrm flipH="1" flipV="1">
            <a:off x="5773738" y="5598541"/>
            <a:ext cx="158750" cy="26987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Line 50"/>
          <p:cNvSpPr>
            <a:spLocks noChangeShapeType="1"/>
          </p:cNvSpPr>
          <p:nvPr/>
        </p:nvSpPr>
        <p:spPr bwMode="auto">
          <a:xfrm flipH="1">
            <a:off x="5880100" y="5784278"/>
            <a:ext cx="117475" cy="1587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Line 51"/>
          <p:cNvSpPr>
            <a:spLocks noChangeShapeType="1"/>
          </p:cNvSpPr>
          <p:nvPr/>
        </p:nvSpPr>
        <p:spPr bwMode="auto">
          <a:xfrm>
            <a:off x="6262688" y="5850953"/>
            <a:ext cx="119062" cy="19843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3" name="Line 52"/>
          <p:cNvSpPr>
            <a:spLocks noChangeShapeType="1"/>
          </p:cNvSpPr>
          <p:nvPr/>
        </p:nvSpPr>
        <p:spPr bwMode="auto">
          <a:xfrm>
            <a:off x="6408738" y="5731891"/>
            <a:ext cx="146050" cy="11906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4" name="Line 53"/>
          <p:cNvSpPr>
            <a:spLocks noChangeShapeType="1"/>
          </p:cNvSpPr>
          <p:nvPr/>
        </p:nvSpPr>
        <p:spPr bwMode="auto">
          <a:xfrm flipV="1">
            <a:off x="7508875" y="4815903"/>
            <a:ext cx="146050" cy="14763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Line 54"/>
          <p:cNvSpPr>
            <a:spLocks noChangeShapeType="1"/>
          </p:cNvSpPr>
          <p:nvPr/>
        </p:nvSpPr>
        <p:spPr bwMode="auto">
          <a:xfrm flipV="1">
            <a:off x="7615238" y="5122291"/>
            <a:ext cx="225425" cy="127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Line 55"/>
          <p:cNvSpPr>
            <a:spLocks noChangeShapeType="1"/>
          </p:cNvSpPr>
          <p:nvPr/>
        </p:nvSpPr>
        <p:spPr bwMode="auto">
          <a:xfrm>
            <a:off x="7535863" y="5308028"/>
            <a:ext cx="171450" cy="13176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Line 56"/>
          <p:cNvSpPr>
            <a:spLocks noChangeShapeType="1"/>
          </p:cNvSpPr>
          <p:nvPr/>
        </p:nvSpPr>
        <p:spPr bwMode="auto">
          <a:xfrm>
            <a:off x="7124700" y="5161978"/>
            <a:ext cx="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Line 57"/>
          <p:cNvSpPr>
            <a:spLocks noChangeShapeType="1"/>
          </p:cNvSpPr>
          <p:nvPr/>
        </p:nvSpPr>
        <p:spPr bwMode="auto">
          <a:xfrm flipH="1">
            <a:off x="7110413" y="5360416"/>
            <a:ext cx="120650" cy="1841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" name="Line 58"/>
          <p:cNvSpPr>
            <a:spLocks noChangeShapeType="1"/>
          </p:cNvSpPr>
          <p:nvPr/>
        </p:nvSpPr>
        <p:spPr bwMode="auto">
          <a:xfrm>
            <a:off x="7416800" y="5400103"/>
            <a:ext cx="0" cy="20002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Line 59"/>
          <p:cNvSpPr>
            <a:spLocks noChangeShapeType="1"/>
          </p:cNvSpPr>
          <p:nvPr/>
        </p:nvSpPr>
        <p:spPr bwMode="auto">
          <a:xfrm flipV="1">
            <a:off x="8118475" y="3849116"/>
            <a:ext cx="66675" cy="1587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Line 60"/>
          <p:cNvSpPr>
            <a:spLocks noChangeShapeType="1"/>
          </p:cNvSpPr>
          <p:nvPr/>
        </p:nvSpPr>
        <p:spPr bwMode="auto">
          <a:xfrm flipV="1">
            <a:off x="8291513" y="4020566"/>
            <a:ext cx="146050" cy="8096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Line 61"/>
          <p:cNvSpPr>
            <a:spLocks noChangeShapeType="1"/>
          </p:cNvSpPr>
          <p:nvPr/>
        </p:nvSpPr>
        <p:spPr bwMode="auto">
          <a:xfrm>
            <a:off x="8291513" y="4353941"/>
            <a:ext cx="184150" cy="666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Line 62"/>
          <p:cNvSpPr>
            <a:spLocks noChangeShapeType="1"/>
          </p:cNvSpPr>
          <p:nvPr/>
        </p:nvSpPr>
        <p:spPr bwMode="auto">
          <a:xfrm>
            <a:off x="7999413" y="4446016"/>
            <a:ext cx="12700" cy="23971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64" name="Line 63"/>
          <p:cNvSpPr>
            <a:spLocks noChangeShapeType="1"/>
          </p:cNvSpPr>
          <p:nvPr/>
        </p:nvSpPr>
        <p:spPr bwMode="auto">
          <a:xfrm>
            <a:off x="8170863" y="4433316"/>
            <a:ext cx="106362" cy="22542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3546475" y="3623691"/>
            <a:ext cx="223838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3222625" y="3842766"/>
            <a:ext cx="223838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3055938" y="4099941"/>
            <a:ext cx="223837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3208338" y="4398391"/>
            <a:ext cx="223837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3559175" y="4619053"/>
            <a:ext cx="223838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4056063" y="4584128"/>
            <a:ext cx="223837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3770313" y="4842891"/>
            <a:ext cx="223837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3738563" y="5168328"/>
            <a:ext cx="223837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3" name="Oval 72"/>
          <p:cNvSpPr>
            <a:spLocks noChangeArrowheads="1"/>
          </p:cNvSpPr>
          <p:nvPr/>
        </p:nvSpPr>
        <p:spPr bwMode="auto">
          <a:xfrm>
            <a:off x="3957638" y="5466778"/>
            <a:ext cx="223837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4333875" y="5538216"/>
            <a:ext cx="223838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5" name="Oval 74"/>
          <p:cNvSpPr>
            <a:spLocks noChangeArrowheads="1"/>
          </p:cNvSpPr>
          <p:nvPr/>
        </p:nvSpPr>
        <p:spPr bwMode="auto">
          <a:xfrm>
            <a:off x="6951663" y="5546153"/>
            <a:ext cx="223837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6" name="Oval 75"/>
          <p:cNvSpPr>
            <a:spLocks noChangeArrowheads="1"/>
          </p:cNvSpPr>
          <p:nvPr/>
        </p:nvSpPr>
        <p:spPr bwMode="auto">
          <a:xfrm>
            <a:off x="6521450" y="5817616"/>
            <a:ext cx="223838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7" name="Oval 76"/>
          <p:cNvSpPr>
            <a:spLocks noChangeArrowheads="1"/>
          </p:cNvSpPr>
          <p:nvPr/>
        </p:nvSpPr>
        <p:spPr bwMode="auto">
          <a:xfrm>
            <a:off x="6276975" y="6049391"/>
            <a:ext cx="223838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8" name="Oval 77"/>
          <p:cNvSpPr>
            <a:spLocks noChangeArrowheads="1"/>
          </p:cNvSpPr>
          <p:nvPr/>
        </p:nvSpPr>
        <p:spPr bwMode="auto">
          <a:xfrm>
            <a:off x="5726113" y="5909691"/>
            <a:ext cx="223837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5561013" y="5477891"/>
            <a:ext cx="223837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0" name="Oval 79"/>
          <p:cNvSpPr>
            <a:spLocks noChangeArrowheads="1"/>
          </p:cNvSpPr>
          <p:nvPr/>
        </p:nvSpPr>
        <p:spPr bwMode="auto">
          <a:xfrm>
            <a:off x="5699125" y="5141341"/>
            <a:ext cx="223838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1" name="Oval 80"/>
          <p:cNvSpPr>
            <a:spLocks noChangeArrowheads="1"/>
          </p:cNvSpPr>
          <p:nvPr/>
        </p:nvSpPr>
        <p:spPr bwMode="auto">
          <a:xfrm>
            <a:off x="5414963" y="5836666"/>
            <a:ext cx="223837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2" name="Oval 81"/>
          <p:cNvSpPr>
            <a:spLocks noChangeArrowheads="1"/>
          </p:cNvSpPr>
          <p:nvPr/>
        </p:nvSpPr>
        <p:spPr bwMode="auto">
          <a:xfrm>
            <a:off x="5062538" y="5989066"/>
            <a:ext cx="223837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4565650" y="5771578"/>
            <a:ext cx="223838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4" name="Oval 83"/>
          <p:cNvSpPr>
            <a:spLocks noChangeArrowheads="1"/>
          </p:cNvSpPr>
          <p:nvPr/>
        </p:nvSpPr>
        <p:spPr bwMode="auto">
          <a:xfrm>
            <a:off x="4532313" y="5354066"/>
            <a:ext cx="223837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5" name="Oval 84"/>
          <p:cNvSpPr>
            <a:spLocks noChangeArrowheads="1"/>
          </p:cNvSpPr>
          <p:nvPr/>
        </p:nvSpPr>
        <p:spPr bwMode="auto">
          <a:xfrm>
            <a:off x="4646613" y="5108003"/>
            <a:ext cx="223837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6" name="Oval 85"/>
          <p:cNvSpPr>
            <a:spLocks noChangeArrowheads="1"/>
          </p:cNvSpPr>
          <p:nvPr/>
        </p:nvSpPr>
        <p:spPr bwMode="auto">
          <a:xfrm>
            <a:off x="8118475" y="3650678"/>
            <a:ext cx="223838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7" name="Oval 86"/>
          <p:cNvSpPr>
            <a:spLocks noChangeArrowheads="1"/>
          </p:cNvSpPr>
          <p:nvPr/>
        </p:nvSpPr>
        <p:spPr bwMode="auto">
          <a:xfrm>
            <a:off x="8429625" y="3896741"/>
            <a:ext cx="223838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8" name="Oval 87"/>
          <p:cNvSpPr>
            <a:spLocks noChangeArrowheads="1"/>
          </p:cNvSpPr>
          <p:nvPr/>
        </p:nvSpPr>
        <p:spPr bwMode="auto">
          <a:xfrm>
            <a:off x="8462963" y="4352353"/>
            <a:ext cx="223837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9" name="Oval 88"/>
          <p:cNvSpPr>
            <a:spLocks noChangeArrowheads="1"/>
          </p:cNvSpPr>
          <p:nvPr/>
        </p:nvSpPr>
        <p:spPr bwMode="auto">
          <a:xfrm>
            <a:off x="8243888" y="4612703"/>
            <a:ext cx="223837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4400"/>
            <a:endParaRPr lang="en-US">
              <a:solidFill>
                <a:srgbClr val="0000FF"/>
              </a:solidFill>
            </a:endParaRPr>
          </a:p>
        </p:txBody>
      </p:sp>
      <p:sp>
        <p:nvSpPr>
          <p:cNvPr id="90" name="Oval 89"/>
          <p:cNvSpPr>
            <a:spLocks noChangeArrowheads="1"/>
          </p:cNvSpPr>
          <p:nvPr/>
        </p:nvSpPr>
        <p:spPr bwMode="auto">
          <a:xfrm>
            <a:off x="7880350" y="4671441"/>
            <a:ext cx="223838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1" name="Oval 90"/>
          <p:cNvSpPr>
            <a:spLocks noChangeArrowheads="1"/>
          </p:cNvSpPr>
          <p:nvPr/>
        </p:nvSpPr>
        <p:spPr bwMode="auto">
          <a:xfrm>
            <a:off x="7581900" y="4704778"/>
            <a:ext cx="223838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2" name="Oval 91"/>
          <p:cNvSpPr>
            <a:spLocks noChangeArrowheads="1"/>
          </p:cNvSpPr>
          <p:nvPr/>
        </p:nvSpPr>
        <p:spPr bwMode="auto">
          <a:xfrm>
            <a:off x="7840663" y="5041328"/>
            <a:ext cx="223837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3" name="Oval 92"/>
          <p:cNvSpPr>
            <a:spLocks noChangeArrowheads="1"/>
          </p:cNvSpPr>
          <p:nvPr/>
        </p:nvSpPr>
        <p:spPr bwMode="auto">
          <a:xfrm>
            <a:off x="7661275" y="5393753"/>
            <a:ext cx="223838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4" name="Oval 93"/>
          <p:cNvSpPr>
            <a:spLocks noChangeArrowheads="1"/>
          </p:cNvSpPr>
          <p:nvPr/>
        </p:nvSpPr>
        <p:spPr bwMode="auto">
          <a:xfrm>
            <a:off x="7297738" y="5611241"/>
            <a:ext cx="223837" cy="196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841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0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0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5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0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0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  <p:bldP spid="6" grpId="0" animBg="1"/>
      <p:bldP spid="11" grpId="0"/>
      <p:bldP spid="12" grpId="0" animBg="1"/>
      <p:bldP spid="13" grpId="0" animBg="1"/>
      <p:bldP spid="14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Aggressive commission structure</a:t>
            </a:r>
            <a:endParaRPr lang="en-US" dirty="0" smtClean="0"/>
          </a:p>
          <a:p>
            <a:r>
              <a:rPr lang="en-US" dirty="0" smtClean="0"/>
              <a:t>5% Passive Income through AAD</a:t>
            </a:r>
          </a:p>
          <a:p>
            <a:r>
              <a:rPr lang="en-US" dirty="0" smtClean="0"/>
              <a:t>Best technology including Sellstate Power Suite, C.P. Technology, etc.</a:t>
            </a:r>
          </a:p>
          <a:p>
            <a:r>
              <a:rPr lang="en-US" dirty="0" smtClean="0"/>
              <a:t>Strongest lead generation through Sellstate Power Suite</a:t>
            </a:r>
          </a:p>
          <a:p>
            <a:r>
              <a:rPr lang="en-US" dirty="0" smtClean="0"/>
              <a:t>Excellent office environment</a:t>
            </a:r>
          </a:p>
          <a:p>
            <a:r>
              <a:rPr lang="en-US" dirty="0" smtClean="0"/>
              <a:t>Excellent office culture</a:t>
            </a:r>
          </a:p>
          <a:p>
            <a:r>
              <a:rPr lang="en-US" dirty="0" smtClean="0"/>
              <a:t>Excellent training and support</a:t>
            </a:r>
          </a:p>
          <a:p>
            <a:r>
              <a:rPr lang="en-US" dirty="0" smtClean="0"/>
              <a:t>Top agents attracting top agents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Lifestyle | Freedom | Achievement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Winning Formula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2049" name="Picture 1" descr="C:\Users\PC1\Desktop\Google Drive\Corporate Artwork\Stock Photos\iStock_000011593512_Medium.jpg"/>
          <p:cNvPicPr>
            <a:picLocks noChangeAspect="1" noChangeArrowheads="1"/>
          </p:cNvPicPr>
          <p:nvPr/>
        </p:nvPicPr>
        <p:blipFill>
          <a:blip r:embed="rId2" cstate="print"/>
          <a:srcRect t="11317" b="11317"/>
          <a:stretch>
            <a:fillRect/>
          </a:stretch>
        </p:blipFill>
        <p:spPr bwMode="auto">
          <a:xfrm>
            <a:off x="4880919" y="4164930"/>
            <a:ext cx="3805881" cy="19612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91545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 Don’t Apologize for Being the Best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presenter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Presenter Email Addresses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smtClean="0"/>
              <a:t>email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 25 years experience in real estate</a:t>
            </a:r>
          </a:p>
          <a:p>
            <a:r>
              <a:rPr lang="en-US" dirty="0" smtClean="0"/>
              <a:t>Top ranked real estate agent in North America</a:t>
            </a:r>
          </a:p>
          <a:p>
            <a:r>
              <a:rPr lang="en-US" dirty="0" smtClean="0"/>
              <a:t>Single-handedly outperformed entire brokerages</a:t>
            </a:r>
          </a:p>
          <a:p>
            <a:r>
              <a:rPr lang="en-US" dirty="0" smtClean="0"/>
              <a:t>Franchisor for one of the top real estate companies</a:t>
            </a:r>
            <a:br>
              <a:rPr lang="en-US" dirty="0" smtClean="0"/>
            </a:br>
            <a:r>
              <a:rPr lang="en-US" dirty="0" smtClean="0"/>
              <a:t>in North America</a:t>
            </a:r>
          </a:p>
          <a:p>
            <a:r>
              <a:rPr lang="en-US" dirty="0" smtClean="0"/>
              <a:t>National real estate trainer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Neil Cresswell, President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Founders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29697" name="Picture 1" descr="Z:\Creative Assets\Photos\Corporate Figures\Neil Cresswell Head Sh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3438" y="2057400"/>
            <a:ext cx="1503362" cy="1497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74647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9525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best of all models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sp>
        <p:nvSpPr>
          <p:cNvPr id="60" name="AutoShape 2"/>
          <p:cNvSpPr>
            <a:spLocks noChangeArrowheads="1"/>
          </p:cNvSpPr>
          <p:nvPr/>
        </p:nvSpPr>
        <p:spPr bwMode="auto">
          <a:xfrm rot="581957">
            <a:off x="2851238" y="859681"/>
            <a:ext cx="5932487" cy="326742"/>
          </a:xfrm>
          <a:prstGeom prst="curvedDownArrow">
            <a:avLst>
              <a:gd name="adj1" fmla="val 11329"/>
              <a:gd name="adj2" fmla="val 320776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grpSp>
        <p:nvGrpSpPr>
          <p:cNvPr id="61" name="Group 3"/>
          <p:cNvGrpSpPr>
            <a:grpSpLocks/>
          </p:cNvGrpSpPr>
          <p:nvPr/>
        </p:nvGrpSpPr>
        <p:grpSpPr bwMode="auto">
          <a:xfrm>
            <a:off x="1" y="2076450"/>
            <a:ext cx="2181224" cy="4451350"/>
            <a:chOff x="1056" y="1344"/>
            <a:chExt cx="1248" cy="2822"/>
          </a:xfrm>
        </p:grpSpPr>
        <p:sp>
          <p:nvSpPr>
            <p:cNvPr id="62" name="Text Box 4"/>
            <p:cNvSpPr txBox="1">
              <a:spLocks noChangeArrowheads="1"/>
            </p:cNvSpPr>
            <p:nvPr/>
          </p:nvSpPr>
          <p:spPr bwMode="auto">
            <a:xfrm>
              <a:off x="1056" y="1344"/>
              <a:ext cx="1248" cy="22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dirty="0"/>
                <a:t>DEPENDENT</a:t>
              </a:r>
            </a:p>
          </p:txBody>
        </p:sp>
        <p:sp>
          <p:nvSpPr>
            <p:cNvPr id="63" name="Text Box 5"/>
            <p:cNvSpPr txBox="1">
              <a:spLocks noChangeArrowheads="1"/>
            </p:cNvSpPr>
            <p:nvPr/>
          </p:nvSpPr>
          <p:spPr bwMode="auto">
            <a:xfrm>
              <a:off x="1056" y="1623"/>
              <a:ext cx="1248" cy="70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chemeClr val="bg1"/>
                  </a:solidFill>
                </a:rPr>
                <a:t>   </a:t>
              </a:r>
              <a:r>
                <a:rPr lang="en-US" sz="1200" dirty="0"/>
                <a:t>Associate is dependent on the company; associates are replaceable.</a:t>
              </a:r>
            </a:p>
            <a:p>
              <a:pPr algn="ctr" eaLnBrk="0" hangingPunct="0">
                <a:spcBef>
                  <a:spcPct val="50000"/>
                </a:spcBef>
              </a:pPr>
              <a:endParaRPr lang="en-US" sz="1200" b="1" dirty="0"/>
            </a:p>
          </p:txBody>
        </p:sp>
        <p:sp>
          <p:nvSpPr>
            <p:cNvPr id="64" name="Text Box 6"/>
            <p:cNvSpPr txBox="1">
              <a:spLocks noChangeArrowheads="1"/>
            </p:cNvSpPr>
            <p:nvPr/>
          </p:nvSpPr>
          <p:spPr bwMode="auto">
            <a:xfrm>
              <a:off x="1056" y="2439"/>
              <a:ext cx="1248" cy="29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>
                  <a:solidFill>
                    <a:schemeClr val="bg1"/>
                  </a:solidFill>
                </a:rPr>
                <a:t>    </a:t>
              </a:r>
              <a:r>
                <a:rPr lang="en-US" sz="1200"/>
                <a:t>Traditional Real Estate    Company</a:t>
              </a:r>
            </a:p>
          </p:txBody>
        </p:sp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>
              <a:off x="1056" y="2794"/>
              <a:ext cx="1248" cy="18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/>
                <a:t>Broker Focused</a:t>
              </a:r>
            </a:p>
          </p:txBody>
        </p:sp>
        <p:sp>
          <p:nvSpPr>
            <p:cNvPr id="66" name="Text Box 8"/>
            <p:cNvSpPr txBox="1">
              <a:spLocks noChangeArrowheads="1"/>
            </p:cNvSpPr>
            <p:nvPr/>
          </p:nvSpPr>
          <p:spPr bwMode="auto">
            <a:xfrm>
              <a:off x="1056" y="3034"/>
              <a:ext cx="1248" cy="18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solidFill>
                    <a:schemeClr val="bg1"/>
                  </a:solidFill>
                </a:rPr>
                <a:t>     </a:t>
              </a:r>
              <a:r>
                <a:rPr lang="en-US" sz="1200"/>
                <a:t>Control  Associate</a:t>
              </a:r>
            </a:p>
          </p:txBody>
        </p:sp>
        <p:sp>
          <p:nvSpPr>
            <p:cNvPr id="67" name="Text Box 9"/>
            <p:cNvSpPr txBox="1">
              <a:spLocks noChangeArrowheads="1"/>
            </p:cNvSpPr>
            <p:nvPr/>
          </p:nvSpPr>
          <p:spPr bwMode="auto">
            <a:xfrm>
              <a:off x="1056" y="3274"/>
              <a:ext cx="1248" cy="18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1200">
                  <a:solidFill>
                    <a:schemeClr val="bg1"/>
                  </a:solidFill>
                </a:rPr>
                <a:t>  </a:t>
              </a:r>
              <a:r>
                <a:rPr lang="en-US" sz="1200"/>
                <a:t>Broker Brand Strategies</a:t>
              </a:r>
            </a:p>
          </p:txBody>
        </p:sp>
        <p:sp>
          <p:nvSpPr>
            <p:cNvPr id="68" name="Text Box 10"/>
            <p:cNvSpPr txBox="1">
              <a:spLocks noChangeArrowheads="1"/>
            </p:cNvSpPr>
            <p:nvPr/>
          </p:nvSpPr>
          <p:spPr bwMode="auto">
            <a:xfrm>
              <a:off x="1056" y="3514"/>
              <a:ext cx="1248" cy="29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/>
                <a:t>Associates Overpay Management</a:t>
              </a:r>
            </a:p>
          </p:txBody>
        </p:sp>
        <p:sp>
          <p:nvSpPr>
            <p:cNvPr id="69" name="Text Box 11"/>
            <p:cNvSpPr txBox="1">
              <a:spLocks noChangeArrowheads="1"/>
            </p:cNvSpPr>
            <p:nvPr/>
          </p:nvSpPr>
          <p:spPr bwMode="auto">
            <a:xfrm>
              <a:off x="1056" y="3984"/>
              <a:ext cx="1248" cy="18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>
                  <a:solidFill>
                    <a:schemeClr val="bg1"/>
                  </a:solidFill>
                </a:rPr>
                <a:t>   </a:t>
              </a:r>
              <a:r>
                <a:rPr lang="en-US" sz="1200"/>
                <a:t>Low Risk/Low Take</a:t>
              </a:r>
            </a:p>
          </p:txBody>
        </p:sp>
      </p:grpSp>
      <p:grpSp>
        <p:nvGrpSpPr>
          <p:cNvPr id="70" name="Group 12"/>
          <p:cNvGrpSpPr>
            <a:grpSpLocks/>
          </p:cNvGrpSpPr>
          <p:nvPr/>
        </p:nvGrpSpPr>
        <p:grpSpPr bwMode="auto">
          <a:xfrm>
            <a:off x="2247900" y="2076450"/>
            <a:ext cx="2314575" cy="4486275"/>
            <a:chOff x="2592" y="1344"/>
            <a:chExt cx="1488" cy="2769"/>
          </a:xfrm>
        </p:grpSpPr>
        <p:sp>
          <p:nvSpPr>
            <p:cNvPr id="71" name="Text Box 13"/>
            <p:cNvSpPr txBox="1">
              <a:spLocks noChangeArrowheads="1"/>
            </p:cNvSpPr>
            <p:nvPr/>
          </p:nvSpPr>
          <p:spPr bwMode="auto">
            <a:xfrm>
              <a:off x="2592" y="1344"/>
              <a:ext cx="1488" cy="21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b="1" dirty="0"/>
                <a:t>      INTERDEPENDENT</a:t>
              </a:r>
            </a:p>
          </p:txBody>
        </p:sp>
        <p:sp>
          <p:nvSpPr>
            <p:cNvPr id="72" name="Text Box 14"/>
            <p:cNvSpPr txBox="1">
              <a:spLocks noChangeArrowheads="1"/>
            </p:cNvSpPr>
            <p:nvPr/>
          </p:nvSpPr>
          <p:spPr bwMode="auto">
            <a:xfrm>
              <a:off x="2592" y="1616"/>
              <a:ext cx="1488" cy="74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dirty="0"/>
                <a:t>Associates have an interdependent relationship with their company.</a:t>
              </a:r>
            </a:p>
            <a:p>
              <a:pPr algn="ctr" eaLnBrk="0" hangingPunct="0">
                <a:spcBef>
                  <a:spcPct val="50000"/>
                </a:spcBef>
              </a:pPr>
              <a:endParaRPr lang="en-US" sz="1200" dirty="0"/>
            </a:p>
            <a:p>
              <a:pPr eaLnBrk="0" hangingPunct="0">
                <a:spcBef>
                  <a:spcPct val="50000"/>
                </a:spcBef>
              </a:pPr>
              <a:endParaRPr lang="en-US" sz="1200" dirty="0"/>
            </a:p>
          </p:txBody>
        </p:sp>
        <p:sp>
          <p:nvSpPr>
            <p:cNvPr id="73" name="Text Box 15"/>
            <p:cNvSpPr txBox="1">
              <a:spLocks noChangeArrowheads="1"/>
            </p:cNvSpPr>
            <p:nvPr/>
          </p:nvSpPr>
          <p:spPr bwMode="auto">
            <a:xfrm>
              <a:off x="2592" y="2425"/>
              <a:ext cx="1488" cy="28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dirty="0"/>
                <a:t>Growth Focused</a:t>
              </a:r>
              <a:endParaRPr lang="en-US" sz="1600" baseline="-2000" dirty="0"/>
            </a:p>
            <a:p>
              <a:pPr eaLnBrk="0" hangingPunct="0">
                <a:spcBef>
                  <a:spcPct val="50000"/>
                </a:spcBef>
              </a:pPr>
              <a:endParaRPr 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74" name="Text Box 16"/>
            <p:cNvSpPr txBox="1">
              <a:spLocks noChangeArrowheads="1"/>
            </p:cNvSpPr>
            <p:nvPr/>
          </p:nvSpPr>
          <p:spPr bwMode="auto">
            <a:xfrm>
              <a:off x="2592" y="2771"/>
              <a:ext cx="1488" cy="17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 dirty="0"/>
                <a:t>      Associate &amp; Broker Focused</a:t>
              </a:r>
            </a:p>
          </p:txBody>
        </p:sp>
        <p:sp>
          <p:nvSpPr>
            <p:cNvPr id="75" name="Text Box 17"/>
            <p:cNvSpPr txBox="1">
              <a:spLocks noChangeArrowheads="1"/>
            </p:cNvSpPr>
            <p:nvPr/>
          </p:nvSpPr>
          <p:spPr bwMode="auto">
            <a:xfrm>
              <a:off x="2592" y="3003"/>
              <a:ext cx="1488" cy="17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/>
                <a:t>Company Vision Served</a:t>
              </a:r>
            </a:p>
          </p:txBody>
        </p:sp>
        <p:sp>
          <p:nvSpPr>
            <p:cNvPr id="76" name="Text Box 18"/>
            <p:cNvSpPr txBox="1">
              <a:spLocks noChangeArrowheads="1"/>
            </p:cNvSpPr>
            <p:nvPr/>
          </p:nvSpPr>
          <p:spPr bwMode="auto">
            <a:xfrm>
              <a:off x="2592" y="3238"/>
              <a:ext cx="1488" cy="17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/>
                <a:t>Associate Brand Strategies</a:t>
              </a:r>
            </a:p>
          </p:txBody>
        </p:sp>
        <p:sp>
          <p:nvSpPr>
            <p:cNvPr id="77" name="Text Box 19"/>
            <p:cNvSpPr txBox="1">
              <a:spLocks noChangeArrowheads="1"/>
            </p:cNvSpPr>
            <p:nvPr/>
          </p:nvSpPr>
          <p:spPr bwMode="auto">
            <a:xfrm>
              <a:off x="2592" y="3586"/>
              <a:ext cx="1488" cy="29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/>
                <a:t>Associates pay a reasonable fee</a:t>
              </a:r>
            </a:p>
          </p:txBody>
        </p:sp>
        <p:sp>
          <p:nvSpPr>
            <p:cNvPr id="78" name="Text Box 20"/>
            <p:cNvSpPr txBox="1">
              <a:spLocks noChangeArrowheads="1"/>
            </p:cNvSpPr>
            <p:nvPr/>
          </p:nvSpPr>
          <p:spPr bwMode="auto">
            <a:xfrm>
              <a:off x="2592" y="3936"/>
              <a:ext cx="1488" cy="17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/>
                <a:t>Low Risk/ High Take</a:t>
              </a:r>
            </a:p>
          </p:txBody>
        </p:sp>
      </p:grpSp>
      <p:grpSp>
        <p:nvGrpSpPr>
          <p:cNvPr id="79" name="Group 21"/>
          <p:cNvGrpSpPr>
            <a:grpSpLocks/>
          </p:cNvGrpSpPr>
          <p:nvPr/>
        </p:nvGrpSpPr>
        <p:grpSpPr bwMode="auto">
          <a:xfrm>
            <a:off x="4625976" y="2082800"/>
            <a:ext cx="2165349" cy="4470400"/>
            <a:chOff x="4272" y="1344"/>
            <a:chExt cx="1296" cy="2771"/>
          </a:xfrm>
        </p:grpSpPr>
        <p:sp>
          <p:nvSpPr>
            <p:cNvPr id="80" name="Text Box 22"/>
            <p:cNvSpPr txBox="1">
              <a:spLocks noChangeArrowheads="1"/>
            </p:cNvSpPr>
            <p:nvPr/>
          </p:nvSpPr>
          <p:spPr bwMode="auto">
            <a:xfrm>
              <a:off x="4272" y="1344"/>
              <a:ext cx="1296" cy="21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dirty="0">
                  <a:solidFill>
                    <a:sysClr val="windowText" lastClr="000000"/>
                  </a:solidFill>
                </a:rPr>
                <a:t>INDEPENDENT</a:t>
              </a:r>
            </a:p>
          </p:txBody>
        </p:sp>
        <p:sp>
          <p:nvSpPr>
            <p:cNvPr id="81" name="Text Box 23"/>
            <p:cNvSpPr txBox="1">
              <a:spLocks noChangeArrowheads="1"/>
            </p:cNvSpPr>
            <p:nvPr/>
          </p:nvSpPr>
          <p:spPr bwMode="auto">
            <a:xfrm>
              <a:off x="4272" y="1616"/>
              <a:ext cx="1296" cy="51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ysClr val="windowText" lastClr="000000"/>
                  </a:solidFill>
                </a:rPr>
                <a:t>Associates are independent; Associates have a landlord/tenant relationship with their company.</a:t>
              </a:r>
            </a:p>
          </p:txBody>
        </p:sp>
        <p:sp>
          <p:nvSpPr>
            <p:cNvPr id="82" name="Text Box 24"/>
            <p:cNvSpPr txBox="1">
              <a:spLocks noChangeArrowheads="1"/>
            </p:cNvSpPr>
            <p:nvPr/>
          </p:nvSpPr>
          <p:spPr bwMode="auto">
            <a:xfrm>
              <a:off x="4272" y="2309"/>
              <a:ext cx="1296" cy="17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ysClr val="windowText" lastClr="000000"/>
                  </a:solidFill>
                </a:rPr>
                <a:t>100% Real Estate Companies</a:t>
              </a:r>
            </a:p>
          </p:txBody>
        </p:sp>
        <p:sp>
          <p:nvSpPr>
            <p:cNvPr id="83" name="Text Box 25"/>
            <p:cNvSpPr txBox="1">
              <a:spLocks noChangeArrowheads="1"/>
            </p:cNvSpPr>
            <p:nvPr/>
          </p:nvSpPr>
          <p:spPr bwMode="auto">
            <a:xfrm>
              <a:off x="4272" y="2657"/>
              <a:ext cx="1296" cy="17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ysClr val="windowText" lastClr="000000"/>
                  </a:solidFill>
                </a:rPr>
                <a:t>Associate Focused</a:t>
              </a:r>
            </a:p>
          </p:txBody>
        </p:sp>
        <p:sp>
          <p:nvSpPr>
            <p:cNvPr id="84" name="Text Box 26"/>
            <p:cNvSpPr txBox="1">
              <a:spLocks noChangeArrowheads="1"/>
            </p:cNvSpPr>
            <p:nvPr/>
          </p:nvSpPr>
          <p:spPr bwMode="auto">
            <a:xfrm>
              <a:off x="4272" y="2891"/>
              <a:ext cx="1296" cy="28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ysClr val="windowText" lastClr="000000"/>
                  </a:solidFill>
                </a:rPr>
                <a:t>Give your rebellious Associates their freedom </a:t>
              </a:r>
            </a:p>
          </p:txBody>
        </p:sp>
        <p:sp>
          <p:nvSpPr>
            <p:cNvPr id="85" name="Text Box 27"/>
            <p:cNvSpPr txBox="1">
              <a:spLocks noChangeArrowheads="1"/>
            </p:cNvSpPr>
            <p:nvPr/>
          </p:nvSpPr>
          <p:spPr bwMode="auto">
            <a:xfrm>
              <a:off x="4272" y="3239"/>
              <a:ext cx="1296" cy="17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ysClr val="windowText" lastClr="000000"/>
                  </a:solidFill>
                </a:rPr>
                <a:t>Associates Brand Strategies </a:t>
              </a:r>
            </a:p>
          </p:txBody>
        </p:sp>
        <p:sp>
          <p:nvSpPr>
            <p:cNvPr id="86" name="Text Box 28"/>
            <p:cNvSpPr txBox="1">
              <a:spLocks noChangeArrowheads="1"/>
            </p:cNvSpPr>
            <p:nvPr/>
          </p:nvSpPr>
          <p:spPr bwMode="auto">
            <a:xfrm>
              <a:off x="4272" y="3587"/>
              <a:ext cx="1296" cy="28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ysClr val="windowText" lastClr="000000"/>
                  </a:solidFill>
                </a:rPr>
                <a:t>Associates do not pay for things that they do not use </a:t>
              </a:r>
            </a:p>
          </p:txBody>
        </p:sp>
        <p:sp>
          <p:nvSpPr>
            <p:cNvPr id="87" name="Text Box 29"/>
            <p:cNvSpPr txBox="1">
              <a:spLocks noChangeArrowheads="1"/>
            </p:cNvSpPr>
            <p:nvPr/>
          </p:nvSpPr>
          <p:spPr bwMode="auto">
            <a:xfrm>
              <a:off x="4272" y="3937"/>
              <a:ext cx="1296" cy="17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ysClr val="windowText" lastClr="000000"/>
                  </a:solidFill>
                </a:rPr>
                <a:t>High Risk/High Take  </a:t>
              </a:r>
            </a:p>
          </p:txBody>
        </p:sp>
      </p:grpSp>
      <p:grpSp>
        <p:nvGrpSpPr>
          <p:cNvPr id="88" name="Group 32"/>
          <p:cNvGrpSpPr>
            <a:grpSpLocks/>
          </p:cNvGrpSpPr>
          <p:nvPr/>
        </p:nvGrpSpPr>
        <p:grpSpPr bwMode="auto">
          <a:xfrm>
            <a:off x="31750" y="568325"/>
            <a:ext cx="5940425" cy="1355725"/>
            <a:chOff x="1056" y="347"/>
            <a:chExt cx="4464" cy="854"/>
          </a:xfrm>
        </p:grpSpPr>
        <p:sp>
          <p:nvSpPr>
            <p:cNvPr id="89" name="AutoShape 33"/>
            <p:cNvSpPr>
              <a:spLocks noChangeArrowheads="1"/>
            </p:cNvSpPr>
            <p:nvPr/>
          </p:nvSpPr>
          <p:spPr bwMode="auto">
            <a:xfrm rot="136415" flipV="1">
              <a:off x="1586" y="1019"/>
              <a:ext cx="3890" cy="182"/>
            </a:xfrm>
            <a:prstGeom prst="curvedDownArrow">
              <a:avLst>
                <a:gd name="adj1" fmla="val 76588"/>
                <a:gd name="adj2" fmla="val 390872"/>
                <a:gd name="adj3" fmla="val 33333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Line 34"/>
            <p:cNvSpPr>
              <a:spLocks noChangeShapeType="1"/>
            </p:cNvSpPr>
            <p:nvPr/>
          </p:nvSpPr>
          <p:spPr bwMode="auto">
            <a:xfrm>
              <a:off x="1957" y="912"/>
              <a:ext cx="2592" cy="0"/>
            </a:xfrm>
            <a:prstGeom prst="line">
              <a:avLst/>
            </a:prstGeom>
            <a:ln w="28575">
              <a:headEnd type="triangle" w="med" len="med"/>
              <a:tailEnd type="triangl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91" name="AutoShape 35"/>
            <p:cNvSpPr>
              <a:spLocks noChangeArrowheads="1"/>
            </p:cNvSpPr>
            <p:nvPr/>
          </p:nvSpPr>
          <p:spPr bwMode="auto">
            <a:xfrm rot="435474" flipH="1">
              <a:off x="3321" y="347"/>
              <a:ext cx="1749" cy="173"/>
            </a:xfrm>
            <a:prstGeom prst="curvedDownArrow">
              <a:avLst>
                <a:gd name="adj1" fmla="val 33453"/>
                <a:gd name="adj2" fmla="val 138557"/>
                <a:gd name="adj3" fmla="val 33333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" name="Group 36"/>
            <p:cNvGrpSpPr>
              <a:grpSpLocks/>
            </p:cNvGrpSpPr>
            <p:nvPr/>
          </p:nvGrpSpPr>
          <p:grpSpPr bwMode="auto">
            <a:xfrm>
              <a:off x="1056" y="648"/>
              <a:ext cx="864" cy="432"/>
              <a:chOff x="1056" y="672"/>
              <a:chExt cx="864" cy="432"/>
            </a:xfrm>
          </p:grpSpPr>
          <p:sp>
            <p:nvSpPr>
              <p:cNvPr id="99" name="Oval 37"/>
              <p:cNvSpPr>
                <a:spLocks noChangeArrowheads="1"/>
              </p:cNvSpPr>
              <p:nvPr/>
            </p:nvSpPr>
            <p:spPr bwMode="auto">
              <a:xfrm>
                <a:off x="1056" y="672"/>
                <a:ext cx="864" cy="432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defTabSz="914400"/>
                <a:endParaRPr lang="en-US">
                  <a:solidFill>
                    <a:srgbClr val="0000FF"/>
                  </a:solidFill>
                </a:endParaRPr>
              </a:p>
            </p:txBody>
          </p:sp>
          <p:sp>
            <p:nvSpPr>
              <p:cNvPr id="100" name="Text Box 38"/>
              <p:cNvSpPr txBox="1">
                <a:spLocks noChangeArrowheads="1"/>
              </p:cNvSpPr>
              <p:nvPr/>
            </p:nvSpPr>
            <p:spPr bwMode="auto">
              <a:xfrm>
                <a:off x="1056" y="768"/>
                <a:ext cx="864" cy="25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000" b="1" dirty="0">
                    <a:solidFill>
                      <a:srgbClr val="0000FF"/>
                    </a:solidFill>
                  </a:rPr>
                  <a:t>DEPENDENT</a:t>
                </a:r>
              </a:p>
              <a:p>
                <a:pPr algn="ctr" eaLnBrk="0" hangingPunct="0"/>
                <a:r>
                  <a:rPr lang="en-US" sz="1000" b="1" dirty="0">
                    <a:solidFill>
                      <a:srgbClr val="0000FF"/>
                    </a:solidFill>
                  </a:rPr>
                  <a:t>MODEL</a:t>
                </a:r>
              </a:p>
            </p:txBody>
          </p:sp>
        </p:grpSp>
        <p:grpSp>
          <p:nvGrpSpPr>
            <p:cNvPr id="93" name="Group 39"/>
            <p:cNvGrpSpPr>
              <a:grpSpLocks/>
            </p:cNvGrpSpPr>
            <p:nvPr/>
          </p:nvGrpSpPr>
          <p:grpSpPr bwMode="auto">
            <a:xfrm>
              <a:off x="2688" y="432"/>
              <a:ext cx="1200" cy="432"/>
              <a:chOff x="2688" y="432"/>
              <a:chExt cx="1200" cy="432"/>
            </a:xfrm>
          </p:grpSpPr>
          <p:sp>
            <p:nvSpPr>
              <p:cNvPr id="97" name="Oval 40"/>
              <p:cNvSpPr>
                <a:spLocks noChangeArrowheads="1"/>
              </p:cNvSpPr>
              <p:nvPr/>
            </p:nvSpPr>
            <p:spPr bwMode="auto">
              <a:xfrm>
                <a:off x="2688" y="432"/>
                <a:ext cx="1200" cy="432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Text Box 41"/>
              <p:cNvSpPr txBox="1">
                <a:spLocks noChangeArrowheads="1"/>
              </p:cNvSpPr>
              <p:nvPr/>
            </p:nvSpPr>
            <p:spPr bwMode="auto">
              <a:xfrm>
                <a:off x="2688" y="528"/>
                <a:ext cx="1200" cy="25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000" b="1" dirty="0">
                    <a:solidFill>
                      <a:srgbClr val="0000FF"/>
                    </a:solidFill>
                  </a:rPr>
                  <a:t>INTER-DEPENDENT</a:t>
                </a:r>
              </a:p>
              <a:p>
                <a:pPr algn="ctr" eaLnBrk="0" hangingPunct="0"/>
                <a:r>
                  <a:rPr lang="en-US" sz="1000" b="1" dirty="0">
                    <a:solidFill>
                      <a:srgbClr val="0000FF"/>
                    </a:solidFill>
                  </a:rPr>
                  <a:t>MODEL</a:t>
                </a:r>
              </a:p>
            </p:txBody>
          </p:sp>
        </p:grpSp>
        <p:grpSp>
          <p:nvGrpSpPr>
            <p:cNvPr id="94" name="Group 42"/>
            <p:cNvGrpSpPr>
              <a:grpSpLocks/>
            </p:cNvGrpSpPr>
            <p:nvPr/>
          </p:nvGrpSpPr>
          <p:grpSpPr bwMode="auto">
            <a:xfrm>
              <a:off x="4608" y="624"/>
              <a:ext cx="912" cy="432"/>
              <a:chOff x="4608" y="624"/>
              <a:chExt cx="912" cy="432"/>
            </a:xfrm>
          </p:grpSpPr>
          <p:sp>
            <p:nvSpPr>
              <p:cNvPr id="95" name="Oval 43"/>
              <p:cNvSpPr>
                <a:spLocks noChangeArrowheads="1"/>
              </p:cNvSpPr>
              <p:nvPr/>
            </p:nvSpPr>
            <p:spPr bwMode="auto">
              <a:xfrm>
                <a:off x="4608" y="624"/>
                <a:ext cx="864" cy="432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Text Box 44"/>
              <p:cNvSpPr txBox="1">
                <a:spLocks noChangeArrowheads="1"/>
              </p:cNvSpPr>
              <p:nvPr/>
            </p:nvSpPr>
            <p:spPr bwMode="auto">
              <a:xfrm>
                <a:off x="4608" y="720"/>
                <a:ext cx="912" cy="25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000" b="1">
                    <a:solidFill>
                      <a:srgbClr val="0000FF"/>
                    </a:solidFill>
                  </a:rPr>
                  <a:t>INDEPENDENT</a:t>
                </a:r>
              </a:p>
              <a:p>
                <a:pPr algn="ctr" eaLnBrk="0" hangingPunct="0"/>
                <a:r>
                  <a:rPr lang="en-US" sz="1000" b="1">
                    <a:solidFill>
                      <a:srgbClr val="0000FF"/>
                    </a:solidFill>
                  </a:rPr>
                  <a:t>MODEL</a:t>
                </a:r>
              </a:p>
            </p:txBody>
          </p:sp>
        </p:grpSp>
      </p:grpSp>
      <p:grpSp>
        <p:nvGrpSpPr>
          <p:cNvPr id="101" name="Group 45"/>
          <p:cNvGrpSpPr>
            <a:grpSpLocks/>
          </p:cNvGrpSpPr>
          <p:nvPr/>
        </p:nvGrpSpPr>
        <p:grpSpPr bwMode="auto">
          <a:xfrm>
            <a:off x="6862764" y="2076450"/>
            <a:ext cx="2166936" cy="4486275"/>
            <a:chOff x="2592" y="1344"/>
            <a:chExt cx="1488" cy="2769"/>
          </a:xfrm>
        </p:grpSpPr>
        <p:sp>
          <p:nvSpPr>
            <p:cNvPr id="102" name="Text Box 46"/>
            <p:cNvSpPr txBox="1">
              <a:spLocks noChangeArrowheads="1"/>
            </p:cNvSpPr>
            <p:nvPr/>
          </p:nvSpPr>
          <p:spPr bwMode="auto">
            <a:xfrm>
              <a:off x="2592" y="1344"/>
              <a:ext cx="1488" cy="21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b="1" dirty="0">
                  <a:solidFill>
                    <a:srgbClr val="26C8EE"/>
                  </a:solidFill>
                </a:rPr>
                <a:t>        </a:t>
              </a:r>
              <a:r>
                <a:rPr lang="en-US" sz="1600" b="1" dirty="0">
                  <a:solidFill>
                    <a:srgbClr val="0000FF"/>
                  </a:solidFill>
                </a:rPr>
                <a:t>INTERDEPENDENT</a:t>
              </a:r>
            </a:p>
          </p:txBody>
        </p:sp>
        <p:sp>
          <p:nvSpPr>
            <p:cNvPr id="103" name="Text Box 47"/>
            <p:cNvSpPr txBox="1">
              <a:spLocks noChangeArrowheads="1"/>
            </p:cNvSpPr>
            <p:nvPr/>
          </p:nvSpPr>
          <p:spPr bwMode="auto">
            <a:xfrm>
              <a:off x="2592" y="1616"/>
              <a:ext cx="1488" cy="75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>
                  <a:solidFill>
                    <a:srgbClr val="0000FF"/>
                  </a:solidFill>
                </a:rPr>
                <a:t>An Interdependent Model that incorporates the best of all models and adds monthly revenue sharing for an immediate reward and partnership environment.</a:t>
              </a:r>
            </a:p>
          </p:txBody>
        </p:sp>
        <p:sp>
          <p:nvSpPr>
            <p:cNvPr id="104" name="Text Box 48"/>
            <p:cNvSpPr txBox="1">
              <a:spLocks noChangeArrowheads="1"/>
            </p:cNvSpPr>
            <p:nvPr/>
          </p:nvSpPr>
          <p:spPr bwMode="auto">
            <a:xfrm>
              <a:off x="2592" y="2425"/>
              <a:ext cx="1488" cy="28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>
                  <a:solidFill>
                    <a:srgbClr val="0000FF"/>
                  </a:solidFill>
                </a:rPr>
                <a:t>Team Focused</a:t>
              </a:r>
              <a:endParaRPr lang="en-US" sz="1600" b="1" baseline="-2000">
                <a:solidFill>
                  <a:srgbClr val="0000FF"/>
                </a:solidFill>
              </a:endParaRPr>
            </a:p>
            <a:p>
              <a:pPr eaLnBrk="0" hangingPunct="0">
                <a:spcBef>
                  <a:spcPct val="50000"/>
                </a:spcBef>
              </a:pPr>
              <a:endParaRPr lang="en-US" sz="500">
                <a:solidFill>
                  <a:srgbClr val="0000FF"/>
                </a:solidFill>
              </a:endParaRPr>
            </a:p>
          </p:txBody>
        </p:sp>
        <p:sp>
          <p:nvSpPr>
            <p:cNvPr id="105" name="Text Box 49"/>
            <p:cNvSpPr txBox="1">
              <a:spLocks noChangeArrowheads="1"/>
            </p:cNvSpPr>
            <p:nvPr/>
          </p:nvSpPr>
          <p:spPr bwMode="auto">
            <a:xfrm>
              <a:off x="2592" y="2771"/>
              <a:ext cx="1488" cy="17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>
                  <a:solidFill>
                    <a:srgbClr val="0000FF"/>
                  </a:solidFill>
                </a:rPr>
                <a:t>Associate &amp; Broker Focused</a:t>
              </a:r>
            </a:p>
          </p:txBody>
        </p:sp>
        <p:sp>
          <p:nvSpPr>
            <p:cNvPr id="106" name="Text Box 50"/>
            <p:cNvSpPr txBox="1">
              <a:spLocks noChangeArrowheads="1"/>
            </p:cNvSpPr>
            <p:nvPr/>
          </p:nvSpPr>
          <p:spPr bwMode="auto">
            <a:xfrm>
              <a:off x="2592" y="3003"/>
              <a:ext cx="1488" cy="17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>
                  <a:solidFill>
                    <a:srgbClr val="0000FF"/>
                  </a:solidFill>
                </a:rPr>
                <a:t>Success Breeds Success</a:t>
              </a:r>
            </a:p>
          </p:txBody>
        </p:sp>
        <p:sp>
          <p:nvSpPr>
            <p:cNvPr id="107" name="Text Box 51"/>
            <p:cNvSpPr txBox="1">
              <a:spLocks noChangeArrowheads="1"/>
            </p:cNvSpPr>
            <p:nvPr/>
          </p:nvSpPr>
          <p:spPr bwMode="auto">
            <a:xfrm>
              <a:off x="2592" y="3238"/>
              <a:ext cx="1488" cy="29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>
                  <a:solidFill>
                    <a:srgbClr val="0000FF"/>
                  </a:solidFill>
                </a:rPr>
                <a:t>Associate/Company Brand                                Strategies</a:t>
              </a:r>
            </a:p>
          </p:txBody>
        </p:sp>
        <p:sp>
          <p:nvSpPr>
            <p:cNvPr id="108" name="Text Box 52"/>
            <p:cNvSpPr txBox="1">
              <a:spLocks noChangeArrowheads="1"/>
            </p:cNvSpPr>
            <p:nvPr/>
          </p:nvSpPr>
          <p:spPr bwMode="auto">
            <a:xfrm>
              <a:off x="2592" y="3586"/>
              <a:ext cx="1488" cy="28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>
                  <a:solidFill>
                    <a:srgbClr val="26C8EE"/>
                  </a:solidFill>
                </a:rPr>
                <a:t>      </a:t>
              </a:r>
              <a:r>
                <a:rPr lang="en-US" sz="1200" b="1" dirty="0">
                  <a:solidFill>
                    <a:srgbClr val="0000FF"/>
                  </a:solidFill>
                </a:rPr>
                <a:t>Associates pay a reasonable fee</a:t>
              </a:r>
            </a:p>
          </p:txBody>
        </p:sp>
        <p:sp>
          <p:nvSpPr>
            <p:cNvPr id="109" name="Text Box 53"/>
            <p:cNvSpPr txBox="1">
              <a:spLocks noChangeArrowheads="1"/>
            </p:cNvSpPr>
            <p:nvPr/>
          </p:nvSpPr>
          <p:spPr bwMode="auto">
            <a:xfrm>
              <a:off x="2592" y="3936"/>
              <a:ext cx="1488" cy="17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>
                  <a:solidFill>
                    <a:srgbClr val="0000FF"/>
                  </a:solidFill>
                </a:rPr>
                <a:t>Low Risk/ High Take</a:t>
              </a:r>
            </a:p>
          </p:txBody>
        </p:sp>
      </p:grpSp>
      <p:pic>
        <p:nvPicPr>
          <p:cNvPr id="111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4450" y="1649778"/>
            <a:ext cx="1189476" cy="39773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5348135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Efficient</a:t>
            </a:r>
          </a:p>
          <a:p>
            <a:r>
              <a:rPr lang="en-US" dirty="0" smtClean="0"/>
              <a:t>Quick turnaround</a:t>
            </a:r>
          </a:p>
          <a:p>
            <a:r>
              <a:rPr lang="en-US" dirty="0" smtClean="0"/>
              <a:t>Direct deposit of commissions</a:t>
            </a:r>
          </a:p>
          <a:p>
            <a:r>
              <a:rPr lang="en-US" dirty="0" smtClean="0"/>
              <a:t>Direct deposit of AAD</a:t>
            </a:r>
          </a:p>
          <a:p>
            <a:r>
              <a:rPr lang="en-US" dirty="0" smtClean="0"/>
              <a:t>Timely distribution of your 1099</a:t>
            </a:r>
          </a:p>
          <a:p>
            <a:r>
              <a:rPr lang="en-US" dirty="0" smtClean="0"/>
              <a:t>Save you time</a:t>
            </a:r>
          </a:p>
          <a:p>
            <a:r>
              <a:rPr lang="en-US" dirty="0" smtClean="0"/>
              <a:t>Provide you with freedom</a:t>
            </a:r>
          </a:p>
          <a:p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A Better Way to Pay Commissions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C.P. Technology (Centralized Processing)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26625" name="Picture 1" descr="C:\Users\PC1\Desktop\administration-headaches-are-a-thing-of-the-past-300x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4276" y="2206639"/>
            <a:ext cx="2857500" cy="2352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48594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:\Users\PC1\Desktop\Google Drive\Corporate Artwork\Stock Photos\iStock_000009101431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3025" y="1608796"/>
            <a:ext cx="3695700" cy="4869792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Top agents demand high commission</a:t>
            </a:r>
          </a:p>
          <a:p>
            <a:r>
              <a:rPr lang="en-US" dirty="0" smtClean="0"/>
              <a:t>Designed to attract the best</a:t>
            </a:r>
          </a:p>
          <a:p>
            <a:r>
              <a:rPr lang="en-US" dirty="0" smtClean="0"/>
              <a:t>Aggressive Commission Structure</a:t>
            </a:r>
          </a:p>
          <a:p>
            <a:r>
              <a:rPr lang="en-US" dirty="0" smtClean="0"/>
              <a:t>AAD Program</a:t>
            </a:r>
          </a:p>
          <a:p>
            <a:r>
              <a:rPr lang="en-US" dirty="0" smtClean="0"/>
              <a:t>Better culture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Home of the Top Producers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Attracting Top Agents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789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Nothing like it in the industry</a:t>
            </a:r>
          </a:p>
          <a:p>
            <a:r>
              <a:rPr lang="en-US" dirty="0" smtClean="0"/>
              <a:t>Earn additional income</a:t>
            </a:r>
            <a:endParaRPr lang="en-US" dirty="0"/>
          </a:p>
          <a:p>
            <a:r>
              <a:rPr lang="en-US" dirty="0" smtClean="0"/>
              <a:t>5% sponsoring bonus</a:t>
            </a:r>
          </a:p>
          <a:p>
            <a:r>
              <a:rPr lang="en-US" dirty="0" smtClean="0"/>
              <a:t>Earn financial independence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Freedom | Work or Play, Still Earn Income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Agent Asset Development (AAD) Program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24577" name="Picture 1" descr="C:\Users\PC1\Desktop\Google Drive\Corporate Artwork\Stock Photos\shutterstock_53707570.jpg"/>
          <p:cNvPicPr>
            <a:picLocks noChangeAspect="1" noChangeArrowheads="1"/>
          </p:cNvPicPr>
          <p:nvPr/>
        </p:nvPicPr>
        <p:blipFill>
          <a:blip r:embed="rId2" cstate="print"/>
          <a:srcRect r="24651"/>
          <a:stretch>
            <a:fillRect/>
          </a:stretch>
        </p:blipFill>
        <p:spPr bwMode="auto">
          <a:xfrm>
            <a:off x="4496889" y="2057400"/>
            <a:ext cx="4189911" cy="3707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71551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Have peace of mind</a:t>
            </a:r>
          </a:p>
          <a:p>
            <a:r>
              <a:rPr lang="en-US" dirty="0" smtClean="0"/>
              <a:t>Disability insurance</a:t>
            </a:r>
          </a:p>
          <a:p>
            <a:r>
              <a:rPr lang="en-US" dirty="0" smtClean="0"/>
              <a:t>Health care</a:t>
            </a:r>
          </a:p>
          <a:p>
            <a:r>
              <a:rPr lang="en-US" dirty="0" smtClean="0"/>
              <a:t>Earn even if you don’t </a:t>
            </a:r>
            <a:br>
              <a:rPr lang="en-US" dirty="0" smtClean="0"/>
            </a:br>
            <a:r>
              <a:rPr lang="en-US" dirty="0" smtClean="0"/>
              <a:t>have a closing</a:t>
            </a:r>
          </a:p>
          <a:p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Security | Earn Extra Income for The Things That Matter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3046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Agent Asset Development (AAD) Program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sellstate.com | joinsellstate.com | sellstatesource.com</a:t>
            </a:r>
            <a:endParaRPr lang="en-US"/>
          </a:p>
        </p:txBody>
      </p:sp>
      <p:pic>
        <p:nvPicPr>
          <p:cNvPr id="23553" name="Picture 1" descr="C:\Users\PC1\Desktop\Google Drive\Corporate Artwork\Stock Photos\shutterstock_863738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7313" y="1984954"/>
            <a:ext cx="4569487" cy="34246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57650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2" grpId="0"/>
    </p:bldLst>
  </p:timing>
</p:sld>
</file>

<file path=ppt/theme/theme1.xml><?xml version="1.0" encoding="utf-8"?>
<a:theme xmlns:a="http://schemas.openxmlformats.org/drawingml/2006/main" name="Sellstate Power 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Sellstate Power Point Template</Template>
  <TotalTime>2561</TotalTime>
  <Words>1123</Words>
  <Application>Microsoft Office PowerPoint</Application>
  <PresentationFormat>On-screen Show (4:3)</PresentationFormat>
  <Paragraphs>260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MS Reference Sans Serif</vt:lpstr>
      <vt:lpstr>Neutra Text Light</vt:lpstr>
      <vt:lpstr>Neutra Text TF Light</vt:lpstr>
      <vt:lpstr>SF Florencesans SC Exp</vt:lpstr>
      <vt:lpstr>Sellstate Power Point Template</vt:lpstr>
      <vt:lpstr>The sellstate system</vt:lpstr>
      <vt:lpstr>Sellstate</vt:lpstr>
      <vt:lpstr>The Founders</vt:lpstr>
      <vt:lpstr>The Founders</vt:lpstr>
      <vt:lpstr>The best of all models</vt:lpstr>
      <vt:lpstr>C.P. Technology (Centralized Processing)</vt:lpstr>
      <vt:lpstr>Attracting Top Agents</vt:lpstr>
      <vt:lpstr>Agent Asset Development (AAD) Program</vt:lpstr>
      <vt:lpstr>Agent Asset Development (AAD) Program</vt:lpstr>
      <vt:lpstr>Agent Asset Development (AAD) Program</vt:lpstr>
      <vt:lpstr>Sellstate Power Suite</vt:lpstr>
      <vt:lpstr>Power Suite</vt:lpstr>
      <vt:lpstr>Power Suite Apps</vt:lpstr>
      <vt:lpstr>Power Suite APP Breakdown</vt:lpstr>
      <vt:lpstr>Power Suite Marketing Studios</vt:lpstr>
      <vt:lpstr>Power Suite Zillow Enhancements</vt:lpstr>
      <vt:lpstr>Power Suite Zillow Enhancements</vt:lpstr>
      <vt:lpstr>Power Suite Homes.com Enhancements</vt:lpstr>
      <vt:lpstr>Power Suite Homes.com Enhancements</vt:lpstr>
      <vt:lpstr>Power Suite Consumer Reach</vt:lpstr>
      <vt:lpstr>Sellstate.com</vt:lpstr>
      <vt:lpstr>Higher Education</vt:lpstr>
      <vt:lpstr>Sellstate Source</vt:lpstr>
      <vt:lpstr>The Sellstate Industry Leaders Conference</vt:lpstr>
      <vt:lpstr>Corporate support</vt:lpstr>
      <vt:lpstr>Broker Support</vt:lpstr>
      <vt:lpstr>Office Image</vt:lpstr>
      <vt:lpstr>Culture of Success </vt:lpstr>
      <vt:lpstr>Aggressive Fee Structure</vt:lpstr>
      <vt:lpstr>The Sellstate Pioneer Growth model</vt:lpstr>
      <vt:lpstr>The Sellstate Pioneer growth Model</vt:lpstr>
      <vt:lpstr>The Winning Formula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Darmanin</dc:creator>
  <cp:lastModifiedBy>Michael Darmanin</cp:lastModifiedBy>
  <cp:revision>178</cp:revision>
  <dcterms:created xsi:type="dcterms:W3CDTF">2014-09-26T14:48:00Z</dcterms:created>
  <dcterms:modified xsi:type="dcterms:W3CDTF">2014-10-13T14:41:13Z</dcterms:modified>
</cp:coreProperties>
</file>