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72" r:id="rId2"/>
    <p:sldMasterId id="2147483786" r:id="rId3"/>
    <p:sldMasterId id="2147483798" r:id="rId4"/>
  </p:sldMasterIdLst>
  <p:notesMasterIdLst>
    <p:notesMasterId r:id="rId21"/>
  </p:notesMasterIdLst>
  <p:handoutMasterIdLst>
    <p:handoutMasterId r:id="rId22"/>
  </p:handoutMasterIdLst>
  <p:sldIdLst>
    <p:sldId id="268" r:id="rId5"/>
    <p:sldId id="339" r:id="rId6"/>
    <p:sldId id="364" r:id="rId7"/>
    <p:sldId id="365" r:id="rId8"/>
    <p:sldId id="366" r:id="rId9"/>
    <p:sldId id="367" r:id="rId10"/>
    <p:sldId id="338" r:id="rId11"/>
    <p:sldId id="347" r:id="rId12"/>
    <p:sldId id="341" r:id="rId13"/>
    <p:sldId id="363" r:id="rId14"/>
    <p:sldId id="350" r:id="rId15"/>
    <p:sldId id="343" r:id="rId16"/>
    <p:sldId id="373" r:id="rId17"/>
    <p:sldId id="374" r:id="rId18"/>
    <p:sldId id="369" r:id="rId19"/>
    <p:sldId id="33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141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B6DC0"/>
    <a:srgbClr val="4F81BD"/>
    <a:srgbClr val="1F497D"/>
    <a:srgbClr val="3766B6"/>
    <a:srgbClr val="88BB44"/>
    <a:srgbClr val="FF0000"/>
    <a:srgbClr val="0936B3"/>
    <a:srgbClr val="336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8" autoAdjust="0"/>
    <p:restoredTop sz="94653" autoAdjust="0"/>
  </p:normalViewPr>
  <p:slideViewPr>
    <p:cSldViewPr snapToGrid="0">
      <p:cViewPr>
        <p:scale>
          <a:sx n="125" d="100"/>
          <a:sy n="125" d="100"/>
        </p:scale>
        <p:origin x="-1224" y="-72"/>
      </p:cViewPr>
      <p:guideLst>
        <p:guide orient="horz" pos="2160"/>
        <p:guide pos="141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FAB65B9-C4BC-4664-9BC6-AF8FA341B4FF}" type="datetimeFigureOut">
              <a:rPr lang="en-US" smtClean="0"/>
              <a:t>10/13/2014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1075CD9-EEDD-455D-B643-00B546749D59}" type="slidenum">
              <a:rPr lang="en-US" smtClean="0"/>
              <a:t>‹#›</a:t>
            </a:fld>
            <a:endParaRPr lang="en-US" dirty="0"/>
          </a:p>
        </p:txBody>
      </p:sp>
    </p:spTree>
    <p:extLst>
      <p:ext uri="{BB962C8B-B14F-4D97-AF65-F5344CB8AC3E}">
        <p14:creationId xmlns:p14="http://schemas.microsoft.com/office/powerpoint/2010/main" val="1600929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F70C4A-5A97-4861-B4C0-92FC42CD94E3}" type="datetimeFigureOut">
              <a:rPr lang="en-US" smtClean="0"/>
              <a:pPr/>
              <a:t>10/13/2014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287401-3107-4395-B66B-0DE1DAEDAC9B}" type="slidenum">
              <a:rPr lang="en-US" smtClean="0"/>
              <a:pPr/>
              <a:t>‹#›</a:t>
            </a:fld>
            <a:endParaRPr lang="en-US" dirty="0"/>
          </a:p>
        </p:txBody>
      </p:sp>
    </p:spTree>
    <p:extLst>
      <p:ext uri="{BB962C8B-B14F-4D97-AF65-F5344CB8AC3E}">
        <p14:creationId xmlns:p14="http://schemas.microsoft.com/office/powerpoint/2010/main" val="16011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10/13/2014 1:49 PM</a:t>
            </a:fld>
            <a:endParaRPr lang="en-US" dirty="0">
              <a:solidFill>
                <a:prstClr val="black"/>
              </a:solidFill>
            </a:endParaRPr>
          </a:p>
        </p:txBody>
      </p:sp>
      <p:sp>
        <p:nvSpPr>
          <p:cNvPr id="6" name="Footer Placeholder 5"/>
          <p:cNvSpPr>
            <a:spLocks noGrp="1"/>
          </p:cNvSpPr>
          <p:nvPr>
            <p:ph type="ftr" sz="quarter" idx="12"/>
          </p:nvPr>
        </p:nvSpPr>
        <p:spPr>
          <a:xfrm>
            <a:off x="0" y="8829967"/>
            <a:ext cx="6309360" cy="464820"/>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0073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10/13/2014 1:49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1206"/>
          <a:stretch/>
        </p:blipFill>
        <p:spPr>
          <a:xfrm>
            <a:off x="0" y="-10275"/>
            <a:ext cx="9144000" cy="5412885"/>
          </a:xfrm>
          <a:prstGeom prst="rect">
            <a:avLst/>
          </a:prstGeom>
        </p:spPr>
      </p:pic>
      <p:sp>
        <p:nvSpPr>
          <p:cNvPr id="6" name="Rectangle 5"/>
          <p:cNvSpPr/>
          <p:nvPr userDrawn="1"/>
        </p:nvSpPr>
        <p:spPr>
          <a:xfrm>
            <a:off x="-10274" y="4286250"/>
            <a:ext cx="9154274" cy="2571750"/>
          </a:xfrm>
          <a:prstGeom prst="rect">
            <a:avLst/>
          </a:prstGeom>
          <a:gradFill flip="none" rotWithShape="1">
            <a:gsLst>
              <a:gs pos="0">
                <a:schemeClr val="accent1"/>
              </a:gs>
              <a:gs pos="30000">
                <a:schemeClr val="accent1"/>
              </a:gs>
              <a:gs pos="45000">
                <a:schemeClr val="accent1"/>
              </a:gs>
              <a:gs pos="64000">
                <a:schemeClr val="accent1"/>
              </a:gs>
              <a:gs pos="95000">
                <a:schemeClr val="accent1">
                  <a:shade val="90000"/>
                  <a:satMod val="110000"/>
                  <a:alpha val="8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625" y="5627087"/>
            <a:ext cx="2152650" cy="499675"/>
          </a:xfrm>
          <a:prstGeom prst="rect">
            <a:avLst/>
          </a:prstGeom>
        </p:spPr>
      </p:pic>
      <p:sp>
        <p:nvSpPr>
          <p:cNvPr id="8" name="Title 7"/>
          <p:cNvSpPr>
            <a:spLocks noGrp="1"/>
          </p:cNvSpPr>
          <p:nvPr userDrawn="1">
            <p:ph type="ctrTitle"/>
          </p:nvPr>
        </p:nvSpPr>
        <p:spPr>
          <a:xfrm>
            <a:off x="3236224" y="5626299"/>
            <a:ext cx="5850625" cy="586188"/>
          </a:xfrm>
        </p:spPr>
        <p:txBody>
          <a:bodyPr anchor="t" anchorCtr="0">
            <a:normAutofit/>
          </a:bodyPr>
          <a:lstStyle>
            <a:lvl1pPr algn="l">
              <a:defRPr sz="3600">
                <a:solidFill>
                  <a:schemeClr val="bg1"/>
                </a:solidFill>
                <a:latin typeface="+mj-lt"/>
                <a:cs typeface="Calibri"/>
              </a:defRPr>
            </a:lvl1pPr>
          </a:lstStyle>
          <a:p>
            <a:r>
              <a:rPr kumimoji="0" lang="en-US" dirty="0" smtClean="0"/>
              <a:t>Click to edit Master title style</a:t>
            </a:r>
            <a:endParaRPr kumimoji="0" lang="en-US" dirty="0"/>
          </a:p>
        </p:txBody>
      </p:sp>
      <p:sp>
        <p:nvSpPr>
          <p:cNvPr id="9" name="Subtitle 8"/>
          <p:cNvSpPr>
            <a:spLocks noGrp="1"/>
          </p:cNvSpPr>
          <p:nvPr userDrawn="1">
            <p:ph type="subTitle" idx="1"/>
          </p:nvPr>
        </p:nvSpPr>
        <p:spPr>
          <a:xfrm>
            <a:off x="3236225" y="6260349"/>
            <a:ext cx="5850625" cy="403183"/>
          </a:xfrm>
        </p:spPr>
        <p:txBody>
          <a:bodyPr/>
          <a:lstStyle>
            <a:lvl1pPr marL="0" indent="0" algn="l">
              <a:buNone/>
              <a:defRPr sz="2000">
                <a:solidFill>
                  <a:schemeClr val="bg1"/>
                </a:solidFill>
                <a:latin typeface="+mj-lt"/>
                <a:ea typeface="+mj-ea"/>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Tree>
    <p:extLst>
      <p:ext uri="{BB962C8B-B14F-4D97-AF65-F5344CB8AC3E}">
        <p14:creationId xmlns:p14="http://schemas.microsoft.com/office/powerpoint/2010/main" val="35751935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MAIN - 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ctrTitle"/>
          </p:nvPr>
        </p:nvSpPr>
        <p:spPr>
          <a:xfrm>
            <a:off x="3293376" y="5610615"/>
            <a:ext cx="5850625" cy="586188"/>
          </a:xfrm>
        </p:spPr>
        <p:txBody>
          <a:bodyPr anchor="t" anchorCtr="0">
            <a:normAutofit/>
          </a:bodyPr>
          <a:lstStyle>
            <a:lvl1pPr algn="l">
              <a:defRPr sz="3600">
                <a:solidFill>
                  <a:schemeClr val="bg1"/>
                </a:solidFill>
                <a:latin typeface="Calibri"/>
                <a:cs typeface="Calibri"/>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3293376" y="6254190"/>
            <a:ext cx="5850625" cy="403183"/>
          </a:xfrm>
        </p:spPr>
        <p:txBody>
          <a:bodyPr/>
          <a:lstStyle>
            <a:lvl1pPr marL="0" indent="0" algn="l">
              <a:buNone/>
              <a:defRPr sz="2000">
                <a:solidFill>
                  <a:schemeClr val="bg1"/>
                </a:solidFill>
                <a:latin typeface="Calibri"/>
                <a:ea typeface="+mj-ea"/>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pic>
        <p:nvPicPr>
          <p:cNvPr id="5" name="Picture 2" descr="C:\Users\alliem\Desktop\My Projects\PPT_template\Assets\Cover\10x7.5_PPT_Cov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MAIN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032800"/>
            <a:ext cx="8229600" cy="5138119"/>
          </a:xfrm>
        </p:spPr>
        <p:txBody>
          <a:bodyPr/>
          <a:lstStyle>
            <a:lvl1pPr>
              <a:buClr>
                <a:srgbClr val="5577BB"/>
              </a:buClr>
              <a:defRPr>
                <a:solidFill>
                  <a:schemeClr val="tx2"/>
                </a:solidFill>
              </a:defRPr>
            </a:lvl1pPr>
            <a:lvl2pPr marL="548640" indent="-274320">
              <a:buFont typeface="Wingdings" charset="2"/>
              <a:buChar char="§"/>
              <a:defRPr/>
            </a:lvl2pPr>
            <a:lvl3pPr>
              <a:buClr>
                <a:srgbClr val="5577BB"/>
              </a:buClr>
              <a:defRPr>
                <a:solidFill>
                  <a:schemeClr val="bg2"/>
                </a:solidFill>
              </a:defRPr>
            </a:lvl3pPr>
            <a:lvl5pPr>
              <a:buClr>
                <a:srgbClr val="5577BB"/>
              </a:buCl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378920" y="2847642"/>
            <a:ext cx="8229600" cy="683416"/>
          </a:xfrm>
        </p:spPr>
        <p:txBody>
          <a:bodyPr/>
          <a:lstStyle/>
          <a:p>
            <a:r>
              <a:rPr lang="en-US" smtClean="0"/>
              <a:t>Click to edit Master title style</a:t>
            </a:r>
            <a:endParaRPr lang="en-US" dirty="0"/>
          </a:p>
        </p:txBody>
      </p:sp>
      <p:sp>
        <p:nvSpPr>
          <p:cNvPr id="6" name="Subtitle 8"/>
          <p:cNvSpPr>
            <a:spLocks noGrp="1"/>
          </p:cNvSpPr>
          <p:nvPr>
            <p:ph type="subTitle" idx="1"/>
          </p:nvPr>
        </p:nvSpPr>
        <p:spPr>
          <a:xfrm>
            <a:off x="378920" y="3811755"/>
            <a:ext cx="5850625" cy="403183"/>
          </a:xfrm>
        </p:spPr>
        <p:txBody>
          <a:bodyPr/>
          <a:lstStyle>
            <a:lvl1pPr marL="0" indent="0" algn="l">
              <a:buNone/>
              <a:defRPr sz="2000">
                <a:solidFill>
                  <a:schemeClr val="accent1"/>
                </a:solidFill>
                <a:latin typeface="Calibri"/>
                <a:ea typeface="+mj-ea"/>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Tree>
    <p:extLst>
      <p:ext uri="{BB962C8B-B14F-4D97-AF65-F5344CB8AC3E}">
        <p14:creationId xmlns:p14="http://schemas.microsoft.com/office/powerpoint/2010/main" val="320682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PECIAL - Split Slide">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457200" y="1033473"/>
            <a:ext cx="4041648" cy="5271949"/>
          </a:xfrm>
        </p:spPr>
        <p:txBody>
          <a:bodyPr/>
          <a:lstStyle>
            <a:lvl1pPr>
              <a:defRPr>
                <a:solidFill>
                  <a:schemeClr val="tx2"/>
                </a:solidFill>
              </a:defRPr>
            </a:lvl1pPr>
            <a:lvl3pPr>
              <a:defRPr>
                <a:solidFill>
                  <a:schemeClr val="tx2"/>
                </a:solidFill>
              </a:defRPr>
            </a:lvl3pPr>
            <a:lvl5pPr>
              <a:defRPr>
                <a:solidFill>
                  <a:schemeClr val="tx2"/>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632199" y="1030425"/>
            <a:ext cx="4041648" cy="5271949"/>
          </a:xfrm>
        </p:spPr>
        <p:txBody>
          <a:bodyPr/>
          <a:lstStyle>
            <a:lvl1pPr>
              <a:defRPr>
                <a:solidFill>
                  <a:schemeClr val="tx2"/>
                </a:solidFill>
              </a:defRPr>
            </a:lvl1pPr>
            <a:lvl3pPr>
              <a:defRPr>
                <a:solidFill>
                  <a:schemeClr val="tx2"/>
                </a:solidFill>
              </a:defRPr>
            </a:lvl3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Title 1"/>
          <p:cNvSpPr>
            <a:spLocks noGrp="1"/>
          </p:cNvSpPr>
          <p:nvPr>
            <p:ph type="title"/>
          </p:nvPr>
        </p:nvSpPr>
        <p:spPr>
          <a:xfrm>
            <a:off x="457200" y="223773"/>
            <a:ext cx="8229600" cy="683416"/>
          </a:xfrm>
        </p:spPr>
        <p:txBody>
          <a:bodyPr/>
          <a:lstStyle/>
          <a:p>
            <a:r>
              <a:rPr kumimoji="0" lang="en-US" smtClean="0"/>
              <a:t>Click to edit Master title style</a:t>
            </a:r>
            <a:endParaRPr kumimoji="0" 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PECIAL - Split Slide w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018843"/>
            <a:ext cx="4040188" cy="464336"/>
          </a:xfrm>
          <a:noFill/>
          <a:ln>
            <a:noFill/>
          </a:ln>
        </p:spPr>
        <p:txBody>
          <a:bodyPr lIns="91440" anchor="b" anchorCtr="0">
            <a:noAutofit/>
          </a:bodyPr>
          <a:lstStyle>
            <a:lvl1pPr marL="0" indent="0">
              <a:buNone/>
              <a:defRPr sz="2000" b="1">
                <a:solidFill>
                  <a:schemeClr val="tx1">
                    <a:lumMod val="75000"/>
                    <a:lumOff val="2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7" y="1018843"/>
            <a:ext cx="4041775" cy="473862"/>
          </a:xfrm>
          <a:noFill/>
          <a:ln>
            <a:noFill/>
          </a:ln>
        </p:spPr>
        <p:txBody>
          <a:bodyPr lIns="91440" anchor="b" anchorCtr="0">
            <a:normAutofit/>
          </a:bodyPr>
          <a:lstStyle>
            <a:lvl1pPr marL="0" indent="0">
              <a:buNone/>
              <a:defRPr sz="2000" b="1">
                <a:solidFill>
                  <a:schemeClr val="tx1">
                    <a:lumMod val="75000"/>
                    <a:lumOff val="2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1" name="Content Placeholder 10"/>
          <p:cNvSpPr>
            <a:spLocks noGrp="1"/>
          </p:cNvSpPr>
          <p:nvPr>
            <p:ph sz="quarter" idx="2"/>
          </p:nvPr>
        </p:nvSpPr>
        <p:spPr>
          <a:xfrm>
            <a:off x="457200" y="1591070"/>
            <a:ext cx="4038600" cy="4703426"/>
          </a:xfrm>
        </p:spPr>
        <p:txBody>
          <a:bodyPr>
            <a:normAutofit/>
          </a:bodyPr>
          <a:lstStyle>
            <a:lvl1pPr>
              <a:defRPr sz="1800"/>
            </a:lvl1pPr>
            <a:lvl2pPr>
              <a:defRPr sz="1600"/>
            </a:lvl2pPr>
            <a:lvl3pPr>
              <a:defRPr sz="1400"/>
            </a:lvl3pPr>
            <a:lvl4pPr>
              <a:defRPr sz="1200"/>
            </a:lvl4pPr>
            <a:lvl5pPr>
              <a:defRPr sz="1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1591070"/>
            <a:ext cx="4038600" cy="4703426"/>
          </a:xfrm>
        </p:spPr>
        <p:txBody>
          <a:bodyPr>
            <a:normAutofit/>
          </a:bodyPr>
          <a:lstStyle>
            <a:lvl1pPr>
              <a:defRPr sz="1800"/>
            </a:lvl1pPr>
            <a:lvl2pPr>
              <a:defRPr sz="1600"/>
            </a:lvl2pPr>
            <a:lvl3pPr>
              <a:defRPr sz="1400"/>
            </a:lvl3pPr>
            <a:lvl4pPr>
              <a:defRPr sz="1200"/>
            </a:lvl4pPr>
            <a:lvl5pPr>
              <a:defRPr sz="1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Title 1"/>
          <p:cNvSpPr>
            <a:spLocks noGrp="1"/>
          </p:cNvSpPr>
          <p:nvPr>
            <p:ph type="title"/>
          </p:nvPr>
        </p:nvSpPr>
        <p:spPr>
          <a:xfrm>
            <a:off x="457200" y="223773"/>
            <a:ext cx="8229600" cy="683416"/>
          </a:xfrm>
        </p:spPr>
        <p:txBody>
          <a:bodyPr/>
          <a:lstStyle/>
          <a:p>
            <a:r>
              <a:rPr kumimoji="0" lang="en-US" smtClean="0"/>
              <a:t>Click to edit Master title style</a:t>
            </a:r>
            <a:endParaRPr kumimoji="0"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IN - Title with Blank">
    <p:spTree>
      <p:nvGrpSpPr>
        <p:cNvPr id="1" name=""/>
        <p:cNvGrpSpPr/>
        <p:nvPr/>
      </p:nvGrpSpPr>
      <p:grpSpPr>
        <a:xfrm>
          <a:off x="0" y="0"/>
          <a:ext cx="0" cy="0"/>
          <a:chOff x="0" y="0"/>
          <a:chExt cx="0" cy="0"/>
        </a:xfrm>
      </p:grpSpPr>
      <p:sp>
        <p:nvSpPr>
          <p:cNvPr id="8" name="Title 1"/>
          <p:cNvSpPr>
            <a:spLocks noGrp="1"/>
          </p:cNvSpPr>
          <p:nvPr>
            <p:ph type="title"/>
          </p:nvPr>
        </p:nvSpPr>
        <p:spPr>
          <a:xfrm>
            <a:off x="457200" y="223773"/>
            <a:ext cx="8229600" cy="683416"/>
          </a:xfrm>
        </p:spPr>
        <p:txBody>
          <a:bodyPr/>
          <a:lstStyle/>
          <a:p>
            <a:r>
              <a:rPr kumimoji="0" lang="en-US" smtClean="0"/>
              <a:t>Click to edit Master title style</a:t>
            </a:r>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with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223773"/>
            <a:ext cx="8229600" cy="683416"/>
          </a:xfrm>
        </p:spPr>
        <p:txBody>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3371617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without Logo">
    <p:spTree>
      <p:nvGrpSpPr>
        <p:cNvPr id="1" name=""/>
        <p:cNvGrpSpPr/>
        <p:nvPr/>
      </p:nvGrpSpPr>
      <p:grpSpPr>
        <a:xfrm>
          <a:off x="0" y="0"/>
          <a:ext cx="0" cy="0"/>
          <a:chOff x="0" y="0"/>
          <a:chExt cx="0" cy="0"/>
        </a:xfrm>
      </p:grpSpPr>
      <p:sp>
        <p:nvSpPr>
          <p:cNvPr id="5" name="Title 1"/>
          <p:cNvSpPr>
            <a:spLocks noGrp="1"/>
          </p:cNvSpPr>
          <p:nvPr>
            <p:ph type="title"/>
          </p:nvPr>
        </p:nvSpPr>
        <p:spPr>
          <a:xfrm>
            <a:off x="457200" y="223773"/>
            <a:ext cx="8229600" cy="683416"/>
          </a:xfrm>
        </p:spPr>
        <p:txBody>
          <a:bodyPr/>
          <a:lstStyle/>
          <a:p>
            <a:r>
              <a:rPr kumimoji="0" lang="en-US" smtClean="0"/>
              <a:t>Click to edit Master title style</a:t>
            </a:r>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941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2" name="TextBox 1"/>
          <p:cNvSpPr txBox="1"/>
          <p:nvPr/>
        </p:nvSpPr>
        <p:spPr>
          <a:xfrm>
            <a:off x="453555" y="3472733"/>
            <a:ext cx="184666" cy="369332"/>
          </a:xfrm>
          <a:prstGeom prst="rect">
            <a:avLst/>
          </a:prstGeom>
          <a:noFill/>
        </p:spPr>
        <p:txBody>
          <a:bodyPr wrap="none" rtlCol="0">
            <a:spAutoFit/>
          </a:bodyPr>
          <a:lstStyle/>
          <a:p>
            <a:endParaRPr lang="en-US" dirty="0"/>
          </a:p>
        </p:txBody>
      </p:sp>
      <p:pic>
        <p:nvPicPr>
          <p:cNvPr id="4" name="Picture 3" descr="10x7.5_Last_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userDrawn="1"/>
        </p:nvSpPr>
        <p:spPr>
          <a:xfrm>
            <a:off x="453555" y="3472733"/>
            <a:ext cx="184666" cy="369332"/>
          </a:xfrm>
          <a:prstGeom prst="rect">
            <a:avLst/>
          </a:prstGeom>
          <a:noFill/>
        </p:spPr>
        <p:txBody>
          <a:bodyPr wrap="none" rtlCol="0">
            <a:spAutoFit/>
          </a:bodyPr>
          <a:lstStyle/>
          <a:p>
            <a:endParaRPr lang="en-US" dirty="0"/>
          </a:p>
        </p:txBody>
      </p:sp>
      <p:pic>
        <p:nvPicPr>
          <p:cNvPr id="6" name="Picture 5" descr="10x7.5_Last_Slid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8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032800"/>
            <a:ext cx="8229600" cy="5138119"/>
          </a:xfrm>
        </p:spPr>
        <p:txBody>
          <a:bodyPr/>
          <a:lstStyle>
            <a:lvl1pPr>
              <a:buClr>
                <a:srgbClr val="5577BB"/>
              </a:buClr>
              <a:defRPr>
                <a:solidFill>
                  <a:schemeClr val="tx2"/>
                </a:solidFill>
              </a:defRPr>
            </a:lvl1pPr>
            <a:lvl2pPr marL="548640" indent="-274320">
              <a:buFont typeface="Wingdings" charset="2"/>
              <a:buChar char="§"/>
              <a:defRPr/>
            </a:lvl2pPr>
            <a:lvl3pPr>
              <a:buClr>
                <a:srgbClr val="5577BB"/>
              </a:buClr>
              <a:defRPr>
                <a:solidFill>
                  <a:schemeClr val="bg2"/>
                </a:solidFill>
              </a:defRPr>
            </a:lvl3pPr>
            <a:lvl5pPr>
              <a:buClr>
                <a:srgbClr val="5577BB"/>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047989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76308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52275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2038203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1081868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1544324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3849383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4181503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886989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3134408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216715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378920" y="2847642"/>
            <a:ext cx="8229600" cy="683416"/>
          </a:xfrm>
        </p:spPr>
        <p:txBody>
          <a:bodyPr/>
          <a:lstStyle/>
          <a:p>
            <a:r>
              <a:rPr lang="en-US" dirty="0" smtClean="0"/>
              <a:t>Click to edit Master title style</a:t>
            </a:r>
            <a:endParaRPr lang="en-US" dirty="0"/>
          </a:p>
        </p:txBody>
      </p:sp>
      <p:sp>
        <p:nvSpPr>
          <p:cNvPr id="6" name="Subtitle 8"/>
          <p:cNvSpPr>
            <a:spLocks noGrp="1"/>
          </p:cNvSpPr>
          <p:nvPr>
            <p:ph type="subTitle" idx="1"/>
          </p:nvPr>
        </p:nvSpPr>
        <p:spPr>
          <a:xfrm>
            <a:off x="378920" y="3811755"/>
            <a:ext cx="5850625" cy="403183"/>
          </a:xfrm>
        </p:spPr>
        <p:txBody>
          <a:bodyPr/>
          <a:lstStyle>
            <a:lvl1pPr marL="0" indent="0" algn="l">
              <a:buNone/>
              <a:defRPr sz="2000">
                <a:solidFill>
                  <a:schemeClr val="accent1"/>
                </a:solidFill>
                <a:latin typeface="Calibri"/>
                <a:ea typeface="+mj-ea"/>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Tree>
    <p:extLst>
      <p:ext uri="{BB962C8B-B14F-4D97-AF65-F5344CB8AC3E}">
        <p14:creationId xmlns:p14="http://schemas.microsoft.com/office/powerpoint/2010/main" val="2510338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919990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7B08B-A243-4511-A800-A8FE481D8628}"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E8D7F-D17E-40AF-94FB-F866B4C3DBB0}" type="slidenum">
              <a:rPr lang="en-US" smtClean="0"/>
              <a:t>‹#›</a:t>
            </a:fld>
            <a:endParaRPr lang="en-US" dirty="0"/>
          </a:p>
        </p:txBody>
      </p:sp>
    </p:spTree>
    <p:extLst>
      <p:ext uri="{BB962C8B-B14F-4D97-AF65-F5344CB8AC3E}">
        <p14:creationId xmlns:p14="http://schemas.microsoft.com/office/powerpoint/2010/main" val="2522738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MAIN - 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206"/>
          <a:stretch/>
        </p:blipFill>
        <p:spPr>
          <a:xfrm>
            <a:off x="0" y="-10275"/>
            <a:ext cx="9144000" cy="5412885"/>
          </a:xfrm>
          <a:prstGeom prst="rect">
            <a:avLst/>
          </a:prstGeom>
        </p:spPr>
      </p:pic>
      <p:sp>
        <p:nvSpPr>
          <p:cNvPr id="6" name="Rectangle 5"/>
          <p:cNvSpPr/>
          <p:nvPr/>
        </p:nvSpPr>
        <p:spPr>
          <a:xfrm>
            <a:off x="-10274" y="4286250"/>
            <a:ext cx="9154274" cy="2571750"/>
          </a:xfrm>
          <a:prstGeom prst="rect">
            <a:avLst/>
          </a:prstGeom>
          <a:gradFill flip="none" rotWithShape="1">
            <a:gsLst>
              <a:gs pos="0">
                <a:schemeClr val="accent1"/>
              </a:gs>
              <a:gs pos="30000">
                <a:schemeClr val="accent1"/>
              </a:gs>
              <a:gs pos="45000">
                <a:schemeClr val="accent1"/>
              </a:gs>
              <a:gs pos="64000">
                <a:schemeClr val="accent1"/>
              </a:gs>
              <a:gs pos="95000">
                <a:schemeClr val="accent1">
                  <a:shade val="90000"/>
                  <a:satMod val="110000"/>
                  <a:alpha val="8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5" y="5627087"/>
            <a:ext cx="2152650" cy="499675"/>
          </a:xfrm>
          <a:prstGeom prst="rect">
            <a:avLst/>
          </a:prstGeom>
        </p:spPr>
      </p:pic>
      <p:sp>
        <p:nvSpPr>
          <p:cNvPr id="8" name="Title 7"/>
          <p:cNvSpPr>
            <a:spLocks noGrp="1"/>
          </p:cNvSpPr>
          <p:nvPr>
            <p:ph type="ctrTitle"/>
          </p:nvPr>
        </p:nvSpPr>
        <p:spPr>
          <a:xfrm>
            <a:off x="3236224" y="5626299"/>
            <a:ext cx="5850625" cy="586188"/>
          </a:xfrm>
        </p:spPr>
        <p:txBody>
          <a:bodyPr anchor="t" anchorCtr="0">
            <a:normAutofit/>
          </a:bodyPr>
          <a:lstStyle>
            <a:lvl1pPr algn="l">
              <a:defRPr sz="3600">
                <a:solidFill>
                  <a:schemeClr val="bg1"/>
                </a:solidFill>
                <a:latin typeface="+mj-lt"/>
                <a:cs typeface="Calibri"/>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236225" y="6260349"/>
            <a:ext cx="5850625" cy="403183"/>
          </a:xfrm>
        </p:spPr>
        <p:txBody>
          <a:bodyPr/>
          <a:lstStyle>
            <a:lvl1pPr marL="0" indent="0" algn="l">
              <a:buNone/>
              <a:defRPr sz="2000">
                <a:solidFill>
                  <a:schemeClr val="bg1"/>
                </a:solidFill>
                <a:latin typeface="+mj-lt"/>
                <a:ea typeface="+mj-ea"/>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1206"/>
          <a:stretch/>
        </p:blipFill>
        <p:spPr>
          <a:xfrm>
            <a:off x="0" y="-10275"/>
            <a:ext cx="9144000" cy="5412885"/>
          </a:xfrm>
          <a:prstGeom prst="rect">
            <a:avLst/>
          </a:prstGeom>
        </p:spPr>
      </p:pic>
      <p:sp>
        <p:nvSpPr>
          <p:cNvPr id="10" name="Rectangle 9"/>
          <p:cNvSpPr/>
          <p:nvPr userDrawn="1"/>
        </p:nvSpPr>
        <p:spPr>
          <a:xfrm>
            <a:off x="-10274" y="4286250"/>
            <a:ext cx="9154274" cy="2571750"/>
          </a:xfrm>
          <a:prstGeom prst="rect">
            <a:avLst/>
          </a:prstGeom>
          <a:gradFill flip="none" rotWithShape="1">
            <a:gsLst>
              <a:gs pos="0">
                <a:schemeClr val="accent1"/>
              </a:gs>
              <a:gs pos="30000">
                <a:schemeClr val="accent1"/>
              </a:gs>
              <a:gs pos="45000">
                <a:schemeClr val="accent1"/>
              </a:gs>
              <a:gs pos="64000">
                <a:schemeClr val="accent1"/>
              </a:gs>
              <a:gs pos="95000">
                <a:schemeClr val="accent1">
                  <a:shade val="90000"/>
                  <a:satMod val="110000"/>
                  <a:alpha val="8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625" y="5627087"/>
            <a:ext cx="2152650" cy="499675"/>
          </a:xfrm>
          <a:prstGeom prst="rect">
            <a:avLst/>
          </a:prstGeom>
        </p:spPr>
      </p:pic>
      <p:sp>
        <p:nvSpPr>
          <p:cNvPr id="13" name="Title 7"/>
          <p:cNvSpPr>
            <a:spLocks noGrp="1"/>
          </p:cNvSpPr>
          <p:nvPr>
            <p:ph type="ctrTitle"/>
          </p:nvPr>
        </p:nvSpPr>
        <p:spPr>
          <a:xfrm>
            <a:off x="3236224" y="5626299"/>
            <a:ext cx="5850625" cy="586188"/>
          </a:xfrm>
        </p:spPr>
        <p:txBody>
          <a:bodyPr anchor="t" anchorCtr="0">
            <a:normAutofit/>
          </a:bodyPr>
          <a:lstStyle>
            <a:lvl1pPr algn="l">
              <a:defRPr sz="3600">
                <a:solidFill>
                  <a:schemeClr val="bg1"/>
                </a:solidFill>
                <a:latin typeface="+mj-lt"/>
                <a:cs typeface="Calibri"/>
              </a:defRPr>
            </a:lvl1pPr>
          </a:lstStyle>
          <a:p>
            <a:r>
              <a:rPr kumimoji="0" lang="en-US" dirty="0" smtClean="0"/>
              <a:t>Click to edit Master title style</a:t>
            </a:r>
            <a:endParaRPr kumimoji="0" lang="en-US" dirty="0"/>
          </a:p>
        </p:txBody>
      </p:sp>
      <p:sp>
        <p:nvSpPr>
          <p:cNvPr id="14" name="Subtitle 8"/>
          <p:cNvSpPr>
            <a:spLocks noGrp="1"/>
          </p:cNvSpPr>
          <p:nvPr>
            <p:ph type="subTitle" idx="1"/>
          </p:nvPr>
        </p:nvSpPr>
        <p:spPr>
          <a:xfrm>
            <a:off x="3236225" y="6260349"/>
            <a:ext cx="5850625" cy="403183"/>
          </a:xfrm>
        </p:spPr>
        <p:txBody>
          <a:bodyPr/>
          <a:lstStyle>
            <a:lvl1pPr marL="0" indent="0" algn="l">
              <a:buNone/>
              <a:defRPr sz="2000">
                <a:solidFill>
                  <a:schemeClr val="bg1"/>
                </a:solidFill>
                <a:latin typeface="+mj-lt"/>
                <a:ea typeface="+mj-ea"/>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Tree>
    <p:extLst>
      <p:ext uri="{BB962C8B-B14F-4D97-AF65-F5344CB8AC3E}">
        <p14:creationId xmlns:p14="http://schemas.microsoft.com/office/powerpoint/2010/main" val="35751935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MAIN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032800"/>
            <a:ext cx="8229600" cy="5138119"/>
          </a:xfrm>
        </p:spPr>
        <p:txBody>
          <a:bodyPr/>
          <a:lstStyle>
            <a:lvl1pPr>
              <a:buClr>
                <a:srgbClr val="5577BB"/>
              </a:buClr>
              <a:defRPr>
                <a:solidFill>
                  <a:schemeClr val="tx2"/>
                </a:solidFill>
              </a:defRPr>
            </a:lvl1pPr>
            <a:lvl2pPr marL="548640" indent="-274320">
              <a:buFont typeface="Wingdings" charset="2"/>
              <a:buChar char="§"/>
              <a:defRPr/>
            </a:lvl2pPr>
            <a:lvl3pPr>
              <a:buClr>
                <a:srgbClr val="5577BB"/>
              </a:buClr>
              <a:defRPr>
                <a:solidFill>
                  <a:schemeClr val="bg2"/>
                </a:solidFill>
              </a:defRPr>
            </a:lvl3pPr>
            <a:lvl5pPr>
              <a:buClr>
                <a:srgbClr val="5577BB"/>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047989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378920" y="2847642"/>
            <a:ext cx="8229600" cy="683416"/>
          </a:xfrm>
        </p:spPr>
        <p:txBody>
          <a:bodyPr/>
          <a:lstStyle/>
          <a:p>
            <a:r>
              <a:rPr lang="en-US" dirty="0" smtClean="0"/>
              <a:t>Click to edit Master title style</a:t>
            </a:r>
            <a:endParaRPr lang="en-US" dirty="0"/>
          </a:p>
        </p:txBody>
      </p:sp>
      <p:sp>
        <p:nvSpPr>
          <p:cNvPr id="6" name="Subtitle 8"/>
          <p:cNvSpPr>
            <a:spLocks noGrp="1"/>
          </p:cNvSpPr>
          <p:nvPr>
            <p:ph type="subTitle" idx="1"/>
          </p:nvPr>
        </p:nvSpPr>
        <p:spPr>
          <a:xfrm>
            <a:off x="378920" y="3811755"/>
            <a:ext cx="5850625" cy="403183"/>
          </a:xfrm>
        </p:spPr>
        <p:txBody>
          <a:bodyPr/>
          <a:lstStyle>
            <a:lvl1pPr marL="0" indent="0" algn="l">
              <a:buNone/>
              <a:defRPr sz="2000">
                <a:solidFill>
                  <a:schemeClr val="accent1"/>
                </a:solidFill>
                <a:latin typeface="Calibri"/>
                <a:ea typeface="+mj-ea"/>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Tree>
    <p:extLst>
      <p:ext uri="{BB962C8B-B14F-4D97-AF65-F5344CB8AC3E}">
        <p14:creationId xmlns:p14="http://schemas.microsoft.com/office/powerpoint/2010/main" val="2510338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AIN - Title with Blank">
    <p:spTree>
      <p:nvGrpSpPr>
        <p:cNvPr id="1" name=""/>
        <p:cNvGrpSpPr/>
        <p:nvPr/>
      </p:nvGrpSpPr>
      <p:grpSpPr>
        <a:xfrm>
          <a:off x="0" y="0"/>
          <a:ext cx="0" cy="0"/>
          <a:chOff x="0" y="0"/>
          <a:chExt cx="0" cy="0"/>
        </a:xfrm>
      </p:grpSpPr>
      <p:sp>
        <p:nvSpPr>
          <p:cNvPr id="8" name="Title 1"/>
          <p:cNvSpPr>
            <a:spLocks noGrp="1"/>
          </p:cNvSpPr>
          <p:nvPr>
            <p:ph type="title"/>
          </p:nvPr>
        </p:nvSpPr>
        <p:spPr>
          <a:xfrm>
            <a:off x="457200" y="223773"/>
            <a:ext cx="8229600" cy="683416"/>
          </a:xfrm>
        </p:spPr>
        <p:txBody>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909872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MAIN - Title with Blank">
    <p:spTree>
      <p:nvGrpSpPr>
        <p:cNvPr id="1" name=""/>
        <p:cNvGrpSpPr/>
        <p:nvPr/>
      </p:nvGrpSpPr>
      <p:grpSpPr>
        <a:xfrm>
          <a:off x="0" y="0"/>
          <a:ext cx="0" cy="0"/>
          <a:chOff x="0" y="0"/>
          <a:chExt cx="0" cy="0"/>
        </a:xfrm>
      </p:grpSpPr>
      <p:sp>
        <p:nvSpPr>
          <p:cNvPr id="8" name="Title 1"/>
          <p:cNvSpPr>
            <a:spLocks noGrp="1"/>
          </p:cNvSpPr>
          <p:nvPr>
            <p:ph type="title"/>
          </p:nvPr>
        </p:nvSpPr>
        <p:spPr>
          <a:xfrm>
            <a:off x="446926" y="645014"/>
            <a:ext cx="8229600" cy="683416"/>
          </a:xfrm>
        </p:spPr>
        <p:txBody>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8469042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2" name="TextBox 1"/>
          <p:cNvSpPr txBox="1"/>
          <p:nvPr/>
        </p:nvSpPr>
        <p:spPr>
          <a:xfrm>
            <a:off x="453555" y="3472733"/>
            <a:ext cx="184666" cy="369332"/>
          </a:xfrm>
          <a:prstGeom prst="rect">
            <a:avLst/>
          </a:prstGeom>
          <a:noFill/>
        </p:spPr>
        <p:txBody>
          <a:bodyPr wrap="none" rtlCol="0">
            <a:spAutoFit/>
          </a:bodyPr>
          <a:lstStyle/>
          <a:p>
            <a:endParaRPr lang="en-US" dirty="0"/>
          </a:p>
        </p:txBody>
      </p:sp>
      <p:pic>
        <p:nvPicPr>
          <p:cNvPr id="4" name="Picture 3" descr="10x7.5_Last_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userDrawn="1"/>
        </p:nvSpPr>
        <p:spPr>
          <a:xfrm>
            <a:off x="453555" y="3472733"/>
            <a:ext cx="184666" cy="369332"/>
          </a:xfrm>
          <a:prstGeom prst="rect">
            <a:avLst/>
          </a:prstGeom>
          <a:noFill/>
        </p:spPr>
        <p:txBody>
          <a:bodyPr wrap="none" rtlCol="0">
            <a:spAutoFit/>
          </a:bodyPr>
          <a:lstStyle/>
          <a:p>
            <a:endParaRPr lang="en-US" dirty="0"/>
          </a:p>
        </p:txBody>
      </p:sp>
      <p:pic>
        <p:nvPicPr>
          <p:cNvPr id="6" name="Picture 5" descr="10x7.5_Last_Slid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7405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24900" y="2700817"/>
            <a:ext cx="5230812" cy="552745"/>
          </a:xfrm>
        </p:spPr>
        <p:txBody>
          <a:bodyPr>
            <a:normAutofit/>
          </a:bodyPr>
          <a:lstStyle>
            <a:lvl1pPr marL="0" indent="0" algn="ctr">
              <a:buFontTx/>
              <a:buNone/>
              <a:defRPr sz="2800">
                <a:solidFill>
                  <a:schemeClr val="accent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89821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 Title with Blank">
    <p:spTree>
      <p:nvGrpSpPr>
        <p:cNvPr id="1" name=""/>
        <p:cNvGrpSpPr/>
        <p:nvPr/>
      </p:nvGrpSpPr>
      <p:grpSpPr>
        <a:xfrm>
          <a:off x="0" y="0"/>
          <a:ext cx="0" cy="0"/>
          <a:chOff x="0" y="0"/>
          <a:chExt cx="0" cy="0"/>
        </a:xfrm>
      </p:grpSpPr>
      <p:sp>
        <p:nvSpPr>
          <p:cNvPr id="8" name="Title 1"/>
          <p:cNvSpPr>
            <a:spLocks noGrp="1"/>
          </p:cNvSpPr>
          <p:nvPr>
            <p:ph type="title"/>
          </p:nvPr>
        </p:nvSpPr>
        <p:spPr>
          <a:xfrm>
            <a:off x="457200" y="223773"/>
            <a:ext cx="8229600" cy="683416"/>
          </a:xfrm>
        </p:spPr>
        <p:txBody>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90987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IN - Title with Blank">
    <p:spTree>
      <p:nvGrpSpPr>
        <p:cNvPr id="1" name=""/>
        <p:cNvGrpSpPr/>
        <p:nvPr/>
      </p:nvGrpSpPr>
      <p:grpSpPr>
        <a:xfrm>
          <a:off x="0" y="0"/>
          <a:ext cx="0" cy="0"/>
          <a:chOff x="0" y="0"/>
          <a:chExt cx="0" cy="0"/>
        </a:xfrm>
      </p:grpSpPr>
      <p:sp>
        <p:nvSpPr>
          <p:cNvPr id="8" name="Title 1"/>
          <p:cNvSpPr>
            <a:spLocks noGrp="1"/>
          </p:cNvSpPr>
          <p:nvPr>
            <p:ph type="title"/>
          </p:nvPr>
        </p:nvSpPr>
        <p:spPr>
          <a:xfrm>
            <a:off x="446926" y="645014"/>
            <a:ext cx="8229600" cy="683416"/>
          </a:xfrm>
        </p:spPr>
        <p:txBody>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84690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453555" y="3472733"/>
            <a:ext cx="184666" cy="369332"/>
          </a:xfrm>
          <a:prstGeom prst="rect">
            <a:avLst/>
          </a:prstGeom>
          <a:noFill/>
        </p:spPr>
        <p:txBody>
          <a:bodyPr wrap="none" rtlCol="0">
            <a:spAutoFit/>
          </a:bodyPr>
          <a:lstStyle/>
          <a:p>
            <a:endParaRPr lang="en-US" dirty="0"/>
          </a:p>
        </p:txBody>
      </p:sp>
      <p:pic>
        <p:nvPicPr>
          <p:cNvPr id="4" name="Picture 3" descr="10x7.5_Last_Slid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740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24900" y="2700817"/>
            <a:ext cx="5230812" cy="552745"/>
          </a:xfrm>
        </p:spPr>
        <p:txBody>
          <a:bodyPr>
            <a:normAutofit/>
          </a:bodyPr>
          <a:lstStyle>
            <a:lvl1pPr marL="0" indent="0" algn="ctr">
              <a:buFontTx/>
              <a:buNone/>
              <a:defRPr sz="2800">
                <a:solidFill>
                  <a:schemeClr val="accent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8982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223773"/>
            <a:ext cx="8229600" cy="683416"/>
          </a:xfrm>
        </p:spPr>
        <p:txBody>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23318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TextBox 1"/>
          <p:cNvSpPr txBox="1"/>
          <p:nvPr userDrawn="1"/>
        </p:nvSpPr>
        <p:spPr>
          <a:xfrm>
            <a:off x="389437" y="6390159"/>
            <a:ext cx="238186" cy="215444"/>
          </a:xfrm>
          <a:prstGeom prst="rect">
            <a:avLst/>
          </a:prstGeom>
          <a:noFill/>
        </p:spPr>
        <p:txBody>
          <a:bodyPr wrap="square" lIns="0" tIns="0" rIns="0" bIns="0" rtlCol="0" anchor="ctr">
            <a:spAutoFit/>
          </a:bodyPr>
          <a:lstStyle/>
          <a:p>
            <a:fld id="{998AC1F6-8C47-424A-91A5-BC2DB9B0A933}" type="slidenum">
              <a:rPr lang="en-US" sz="1400" smtClean="0">
                <a:gradFill>
                  <a:gsLst>
                    <a:gs pos="0">
                      <a:schemeClr val="accent1"/>
                    </a:gs>
                    <a:gs pos="100000">
                      <a:schemeClr val="accent1"/>
                    </a:gs>
                  </a:gsLst>
                  <a:lin ang="5400000" scaled="0"/>
                </a:gradFill>
              </a:rPr>
              <a:pPr/>
              <a:t>‹#›</a:t>
            </a:fld>
            <a:endParaRPr lang="en-US" sz="1400" dirty="0" smtClean="0">
              <a:gradFill>
                <a:gsLst>
                  <a:gs pos="0">
                    <a:schemeClr val="accent1"/>
                  </a:gs>
                  <a:gs pos="100000">
                    <a:schemeClr val="accent1"/>
                  </a:gs>
                </a:gsLst>
                <a:lin ang="5400000" scaled="0"/>
              </a:gradFill>
            </a:endParaRPr>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63983" y="6317676"/>
            <a:ext cx="989492" cy="3141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7768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gs>
            <a:gs pos="16000">
              <a:srgbClr val="FFFFFF"/>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3773"/>
            <a:ext cx="8229600" cy="683416"/>
          </a:xfrm>
          <a:prstGeom prst="rect">
            <a:avLst/>
          </a:prstGeom>
        </p:spPr>
        <p:txBody>
          <a:bodyPr vert="horz" anchor="b"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032799"/>
            <a:ext cx="8229600" cy="521154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5779380" y="6400800"/>
            <a:ext cx="2907420" cy="365760"/>
          </a:xfrm>
          <a:prstGeom prst="rect">
            <a:avLst/>
          </a:prstGeom>
        </p:spPr>
        <p:txBody>
          <a:bodyPr vert="horz"/>
          <a:lstStyle>
            <a:lvl1pPr algn="l" eaLnBrk="1" latinLnBrk="0" hangingPunct="1">
              <a:defRPr kumimoji="0" sz="1200">
                <a:solidFill>
                  <a:schemeClr val="tx2"/>
                </a:solidFill>
                <a:latin typeface="Calibri"/>
                <a:cs typeface="Calibri"/>
              </a:defRPr>
            </a:lvl1pPr>
          </a:lstStyle>
          <a:p>
            <a:pPr algn="r"/>
            <a:r>
              <a:rPr lang="en-US" dirty="0" smtClean="0">
                <a:solidFill>
                  <a:prstClr val="white">
                    <a:lumMod val="50000"/>
                  </a:prstClr>
                </a:solidFill>
              </a:rPr>
              <a:t>Name of presentation  |  </a:t>
            </a:r>
            <a:fld id="{A7D7647A-3DE1-B247-9C2D-28B879B3B516}" type="slidenum">
              <a:rPr lang="en-US" smtClean="0"/>
              <a:pPr algn="r"/>
              <a:t>‹#›</a:t>
            </a:fld>
            <a:endParaRPr lang="en-US" dirty="0"/>
          </a:p>
        </p:txBody>
      </p:sp>
      <p:pic>
        <p:nvPicPr>
          <p:cNvPr id="1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3825" y="6572250"/>
            <a:ext cx="916887" cy="19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4947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2" r:id="rId4"/>
    <p:sldLayoutId id="2147483784" r:id="rId5"/>
    <p:sldLayoutId id="2147483726" r:id="rId6"/>
    <p:sldLayoutId id="2147483744" r:id="rId7"/>
    <p:sldLayoutId id="2147483807" r:id="rId8"/>
    <p:sldLayoutId id="2147483808" r:id="rId9"/>
  </p:sldLayoutIdLst>
  <p:timing>
    <p:tnLst>
      <p:par>
        <p:cTn id="1" dur="indefinite" restart="never" nodeType="tmRoot"/>
      </p:par>
    </p:tnLst>
  </p:timing>
  <p:hf hdr="0" ftr="0" dt="0"/>
  <p:txStyles>
    <p:titleStyle>
      <a:lvl1pPr algn="l" rtl="0" eaLnBrk="1" latinLnBrk="0" hangingPunct="1">
        <a:spcBef>
          <a:spcPct val="0"/>
        </a:spcBef>
        <a:buNone/>
        <a:defRPr kumimoji="0" sz="2800" b="0" kern="1200">
          <a:solidFill>
            <a:schemeClr val="accent1"/>
          </a:solidFill>
          <a:latin typeface="+mj-lt"/>
          <a:ea typeface="+mj-ea"/>
          <a:cs typeface="Calibri" pitchFamily="34" charset="0"/>
        </a:defRPr>
      </a:lvl1pPr>
    </p:titleStyle>
    <p:bodyStyle>
      <a:lvl1pPr marL="274320" indent="-274320" algn="l" rtl="0" eaLnBrk="1" latinLnBrk="0" hangingPunct="1">
        <a:spcBef>
          <a:spcPts val="600"/>
        </a:spcBef>
        <a:buClr>
          <a:srgbClr val="5577BB"/>
        </a:buClr>
        <a:buSzPct val="85000"/>
        <a:buFont typeface="Lucida Grande"/>
        <a:buChar char="●"/>
        <a:defRPr kumimoji="0" sz="2000" kern="1200">
          <a:solidFill>
            <a:schemeClr val="tx2">
              <a:lumMod val="65000"/>
              <a:lumOff val="35000"/>
            </a:schemeClr>
          </a:solidFill>
          <a:latin typeface="+mn-lt"/>
          <a:ea typeface="+mn-ea"/>
          <a:cs typeface="Calibri" pitchFamily="34" charset="0"/>
        </a:defRPr>
      </a:lvl1pPr>
      <a:lvl2pPr marL="548640" indent="-274320" algn="l" rtl="0" eaLnBrk="1" latinLnBrk="0" hangingPunct="1">
        <a:spcBef>
          <a:spcPts val="500"/>
        </a:spcBef>
        <a:buClr>
          <a:schemeClr val="accent3"/>
        </a:buClr>
        <a:buSzPct val="85000"/>
        <a:buFont typeface="Wingdings" charset="2"/>
        <a:buChar char="§"/>
        <a:defRPr kumimoji="0" sz="1800" kern="1200">
          <a:solidFill>
            <a:schemeClr val="accent1"/>
          </a:solidFill>
          <a:latin typeface="+mn-lt"/>
          <a:ea typeface="+mn-ea"/>
          <a:cs typeface="Calibri" pitchFamily="34" charset="0"/>
        </a:defRPr>
      </a:lvl2pPr>
      <a:lvl3pPr marL="822960" indent="-228600" algn="l" rtl="0" eaLnBrk="1" latinLnBrk="0" hangingPunct="1">
        <a:spcBef>
          <a:spcPts val="500"/>
        </a:spcBef>
        <a:buClr>
          <a:srgbClr val="5577BB"/>
        </a:buClr>
        <a:buSzPct val="75000"/>
        <a:buFont typeface="Courier New"/>
        <a:buChar char="o"/>
        <a:defRPr kumimoji="0" sz="1600" kern="1200">
          <a:solidFill>
            <a:schemeClr val="tx2">
              <a:lumMod val="65000"/>
              <a:lumOff val="35000"/>
            </a:schemeClr>
          </a:solidFill>
          <a:latin typeface="+mn-lt"/>
          <a:ea typeface="+mn-ea"/>
          <a:cs typeface="Calibri" pitchFamily="34" charset="0"/>
        </a:defRPr>
      </a:lvl3pPr>
      <a:lvl4pPr marL="1154430" indent="-285750" algn="l" rtl="0" eaLnBrk="1" latinLnBrk="0" hangingPunct="1">
        <a:spcBef>
          <a:spcPts val="400"/>
        </a:spcBef>
        <a:buClr>
          <a:schemeClr val="accent2">
            <a:shade val="75000"/>
          </a:schemeClr>
        </a:buClr>
        <a:buSzPct val="90000"/>
        <a:buFont typeface="Lucida Grande"/>
        <a:buChar char="-"/>
        <a:defRPr kumimoji="0" sz="1400" kern="1200">
          <a:solidFill>
            <a:schemeClr val="accent1"/>
          </a:solidFill>
          <a:latin typeface="+mn-lt"/>
          <a:ea typeface="+mn-ea"/>
          <a:cs typeface="Calibri" pitchFamily="34" charset="0"/>
        </a:defRPr>
      </a:lvl4pPr>
      <a:lvl5pPr marL="1371600" indent="-228600" algn="l" rtl="0" eaLnBrk="1" latinLnBrk="0" hangingPunct="1">
        <a:spcBef>
          <a:spcPts val="300"/>
        </a:spcBef>
        <a:buClr>
          <a:srgbClr val="5577BB"/>
        </a:buClr>
        <a:buSzPct val="80000"/>
        <a:buFont typeface="Arial"/>
        <a:buChar char="•"/>
        <a:defRPr kumimoji="0" sz="1200" kern="1200">
          <a:solidFill>
            <a:schemeClr val="tx1"/>
          </a:solidFill>
          <a:latin typeface="+mn-lt"/>
          <a:ea typeface="+mn-ea"/>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gs>
            <a:gs pos="16000">
              <a:srgbClr val="FFFFFF"/>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3773"/>
            <a:ext cx="8229600" cy="683416"/>
          </a:xfrm>
          <a:prstGeom prst="rect">
            <a:avLst/>
          </a:prstGeom>
        </p:spPr>
        <p:txBody>
          <a:bodyPr vert="horz" anchor="b" anchorCtr="0">
            <a:no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032799"/>
            <a:ext cx="8229600" cy="521154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3825" y="6572250"/>
            <a:ext cx="916887" cy="19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hf hdr="0" ftr="0" dt="0"/>
  <p:txStyles>
    <p:title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p:titleStyle>
    <p:bodyStyle>
      <a:lvl1pPr marL="274320" indent="-274320" algn="l" rtl="0" eaLnBrk="1" latinLnBrk="0" hangingPunct="1">
        <a:spcBef>
          <a:spcPts val="600"/>
        </a:spcBef>
        <a:buClr>
          <a:srgbClr val="5577BB"/>
        </a:buClr>
        <a:buSzPct val="85000"/>
        <a:buFont typeface="Lucida Grande"/>
        <a:buChar char="●"/>
        <a:defRPr kumimoji="0" sz="2000" kern="1200">
          <a:solidFill>
            <a:schemeClr val="tx2">
              <a:lumMod val="65000"/>
              <a:lumOff val="35000"/>
            </a:schemeClr>
          </a:solidFill>
          <a:latin typeface="+mj-lt"/>
          <a:ea typeface="+mn-ea"/>
          <a:cs typeface="Calibri (Body)"/>
        </a:defRPr>
      </a:lvl1pPr>
      <a:lvl2pPr marL="548640" indent="-274320" algn="l" rtl="0" eaLnBrk="1" latinLnBrk="0" hangingPunct="1">
        <a:spcBef>
          <a:spcPts val="500"/>
        </a:spcBef>
        <a:buClr>
          <a:schemeClr val="accent3"/>
        </a:buClr>
        <a:buSzPct val="85000"/>
        <a:buFont typeface="Wingdings" charset="2"/>
        <a:buChar char="§"/>
        <a:defRPr kumimoji="0" sz="1800" kern="1200">
          <a:solidFill>
            <a:schemeClr val="accent1"/>
          </a:solidFill>
          <a:latin typeface="+mn-lt"/>
          <a:ea typeface="+mn-ea"/>
          <a:cs typeface="Calibri (Body)"/>
        </a:defRPr>
      </a:lvl2pPr>
      <a:lvl3pPr marL="822960" indent="-228600" algn="l" rtl="0" eaLnBrk="1" latinLnBrk="0" hangingPunct="1">
        <a:spcBef>
          <a:spcPts val="500"/>
        </a:spcBef>
        <a:buClr>
          <a:srgbClr val="5577BB"/>
        </a:buClr>
        <a:buSzPct val="75000"/>
        <a:buFont typeface="Courier New"/>
        <a:buChar char="o"/>
        <a:defRPr kumimoji="0" sz="1600" kern="1200">
          <a:solidFill>
            <a:schemeClr val="tx2">
              <a:lumMod val="65000"/>
              <a:lumOff val="35000"/>
            </a:schemeClr>
          </a:solidFill>
          <a:latin typeface="+mn-lt"/>
          <a:ea typeface="+mn-ea"/>
          <a:cs typeface="Calibri (Body)"/>
        </a:defRPr>
      </a:lvl3pPr>
      <a:lvl4pPr marL="1154430" indent="-285750" algn="l" rtl="0" eaLnBrk="1" latinLnBrk="0" hangingPunct="1">
        <a:spcBef>
          <a:spcPts val="400"/>
        </a:spcBef>
        <a:buClr>
          <a:schemeClr val="accent2">
            <a:shade val="75000"/>
          </a:schemeClr>
        </a:buClr>
        <a:buSzPct val="90000"/>
        <a:buFont typeface="Lucida Grande"/>
        <a:buChar char="-"/>
        <a:defRPr kumimoji="0" sz="1400" kern="1200">
          <a:solidFill>
            <a:schemeClr val="accent1"/>
          </a:solidFill>
          <a:latin typeface="+mn-lt"/>
          <a:ea typeface="+mn-ea"/>
          <a:cs typeface="Calibri (Body)"/>
        </a:defRPr>
      </a:lvl4pPr>
      <a:lvl5pPr marL="1371600" indent="-228600" algn="l" rtl="0" eaLnBrk="1" latinLnBrk="0" hangingPunct="1">
        <a:spcBef>
          <a:spcPts val="300"/>
        </a:spcBef>
        <a:buClr>
          <a:srgbClr val="5577BB"/>
        </a:buClr>
        <a:buSzPct val="80000"/>
        <a:buFont typeface="Arial"/>
        <a:buChar char="•"/>
        <a:defRPr kumimoji="0" sz="1200" kern="1200">
          <a:solidFill>
            <a:schemeClr val="tx1"/>
          </a:solidFill>
          <a:latin typeface="+mn-lt"/>
          <a:ea typeface="+mn-ea"/>
          <a:cs typeface="Calibri (Body)"/>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7B08B-A243-4511-A800-A8FE481D8628}" type="datetimeFigureOut">
              <a:rPr lang="en-US" smtClean="0"/>
              <a:t>10/13/2014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E8D7F-D17E-40AF-94FB-F866B4C3DBB0}" type="slidenum">
              <a:rPr lang="en-US" smtClean="0"/>
              <a:t>‹#›</a:t>
            </a:fld>
            <a:endParaRPr lang="en-US" dirty="0"/>
          </a:p>
        </p:txBody>
      </p:sp>
    </p:spTree>
    <p:extLst>
      <p:ext uri="{BB962C8B-B14F-4D97-AF65-F5344CB8AC3E}">
        <p14:creationId xmlns:p14="http://schemas.microsoft.com/office/powerpoint/2010/main" val="257402973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gs>
            <a:gs pos="16000">
              <a:srgbClr val="FFFFFF"/>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3773"/>
            <a:ext cx="8229600" cy="683416"/>
          </a:xfrm>
          <a:prstGeom prst="rect">
            <a:avLst/>
          </a:prstGeom>
        </p:spPr>
        <p:txBody>
          <a:bodyPr vert="horz" anchor="b"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032799"/>
            <a:ext cx="8229600" cy="521154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5779380" y="6400800"/>
            <a:ext cx="2907420" cy="365760"/>
          </a:xfrm>
          <a:prstGeom prst="rect">
            <a:avLst/>
          </a:prstGeom>
        </p:spPr>
        <p:txBody>
          <a:bodyPr vert="horz"/>
          <a:lstStyle>
            <a:lvl1pPr algn="l" eaLnBrk="1" latinLnBrk="0" hangingPunct="1">
              <a:defRPr kumimoji="0" sz="1200">
                <a:solidFill>
                  <a:schemeClr val="tx2"/>
                </a:solidFill>
                <a:latin typeface="Calibri"/>
                <a:cs typeface="Calibri"/>
              </a:defRPr>
            </a:lvl1pPr>
          </a:lstStyle>
          <a:p>
            <a:pPr algn="r"/>
            <a:r>
              <a:rPr lang="en-US" dirty="0" smtClean="0">
                <a:solidFill>
                  <a:prstClr val="white">
                    <a:lumMod val="50000"/>
                  </a:prstClr>
                </a:solidFill>
              </a:rPr>
              <a:t>Name of presentation  |  </a:t>
            </a:r>
            <a:fld id="{A7D7647A-3DE1-B247-9C2D-28B879B3B516}" type="slidenum">
              <a:rPr lang="en-US" smtClean="0"/>
              <a:pPr algn="r"/>
              <a:t>‹#›</a:t>
            </a:fld>
            <a:endParaRPr lang="en-US" dirty="0"/>
          </a:p>
        </p:txBody>
      </p:sp>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3825" y="6572250"/>
            <a:ext cx="916887" cy="19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49473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6" r:id="rId7"/>
  </p:sldLayoutIdLst>
  <p:timing>
    <p:tnLst>
      <p:par>
        <p:cTn id="1" dur="indefinite" restart="never" nodeType="tmRoot"/>
      </p:par>
    </p:tnLst>
  </p:timing>
  <p:hf hdr="0" ftr="0" dt="0"/>
  <p:txStyles>
    <p:titleStyle>
      <a:lvl1pPr algn="l" rtl="0" eaLnBrk="1" latinLnBrk="0" hangingPunct="1">
        <a:spcBef>
          <a:spcPct val="0"/>
        </a:spcBef>
        <a:buNone/>
        <a:defRPr kumimoji="0" sz="2800" b="0" kern="1200">
          <a:solidFill>
            <a:schemeClr val="accent1"/>
          </a:solidFill>
          <a:latin typeface="+mj-lt"/>
          <a:ea typeface="+mj-ea"/>
          <a:cs typeface="Calibri" pitchFamily="34" charset="0"/>
        </a:defRPr>
      </a:lvl1pPr>
    </p:titleStyle>
    <p:bodyStyle>
      <a:lvl1pPr marL="274320" indent="-274320" algn="l" rtl="0" eaLnBrk="1" latinLnBrk="0" hangingPunct="1">
        <a:spcBef>
          <a:spcPts val="600"/>
        </a:spcBef>
        <a:buClr>
          <a:srgbClr val="5577BB"/>
        </a:buClr>
        <a:buSzPct val="85000"/>
        <a:buFont typeface="Lucida Grande"/>
        <a:buChar char="●"/>
        <a:defRPr kumimoji="0" sz="2000" kern="1200">
          <a:solidFill>
            <a:schemeClr val="tx2">
              <a:lumMod val="65000"/>
              <a:lumOff val="35000"/>
            </a:schemeClr>
          </a:solidFill>
          <a:latin typeface="+mn-lt"/>
          <a:ea typeface="+mn-ea"/>
          <a:cs typeface="Calibri" pitchFamily="34" charset="0"/>
        </a:defRPr>
      </a:lvl1pPr>
      <a:lvl2pPr marL="548640" indent="-274320" algn="l" rtl="0" eaLnBrk="1" latinLnBrk="0" hangingPunct="1">
        <a:spcBef>
          <a:spcPts val="500"/>
        </a:spcBef>
        <a:buClr>
          <a:schemeClr val="accent3"/>
        </a:buClr>
        <a:buSzPct val="85000"/>
        <a:buFont typeface="Wingdings" charset="2"/>
        <a:buChar char="§"/>
        <a:defRPr kumimoji="0" sz="1800" kern="1200">
          <a:solidFill>
            <a:schemeClr val="accent1"/>
          </a:solidFill>
          <a:latin typeface="+mn-lt"/>
          <a:ea typeface="+mn-ea"/>
          <a:cs typeface="Calibri" pitchFamily="34" charset="0"/>
        </a:defRPr>
      </a:lvl2pPr>
      <a:lvl3pPr marL="822960" indent="-228600" algn="l" rtl="0" eaLnBrk="1" latinLnBrk="0" hangingPunct="1">
        <a:spcBef>
          <a:spcPts val="500"/>
        </a:spcBef>
        <a:buClr>
          <a:srgbClr val="5577BB"/>
        </a:buClr>
        <a:buSzPct val="75000"/>
        <a:buFont typeface="Courier New"/>
        <a:buChar char="o"/>
        <a:defRPr kumimoji="0" sz="1600" kern="1200">
          <a:solidFill>
            <a:schemeClr val="tx2">
              <a:lumMod val="65000"/>
              <a:lumOff val="35000"/>
            </a:schemeClr>
          </a:solidFill>
          <a:latin typeface="+mn-lt"/>
          <a:ea typeface="+mn-ea"/>
          <a:cs typeface="Calibri" pitchFamily="34" charset="0"/>
        </a:defRPr>
      </a:lvl3pPr>
      <a:lvl4pPr marL="1154430" indent="-285750" algn="l" rtl="0" eaLnBrk="1" latinLnBrk="0" hangingPunct="1">
        <a:spcBef>
          <a:spcPts val="400"/>
        </a:spcBef>
        <a:buClr>
          <a:schemeClr val="accent2">
            <a:shade val="75000"/>
          </a:schemeClr>
        </a:buClr>
        <a:buSzPct val="90000"/>
        <a:buFont typeface="Lucida Grande"/>
        <a:buChar char="-"/>
        <a:defRPr kumimoji="0" sz="1400" kern="1200">
          <a:solidFill>
            <a:schemeClr val="accent1"/>
          </a:solidFill>
          <a:latin typeface="+mn-lt"/>
          <a:ea typeface="+mn-ea"/>
          <a:cs typeface="Calibri" pitchFamily="34" charset="0"/>
        </a:defRPr>
      </a:lvl4pPr>
      <a:lvl5pPr marL="1371600" indent="-228600" algn="l" rtl="0" eaLnBrk="1" latinLnBrk="0" hangingPunct="1">
        <a:spcBef>
          <a:spcPts val="300"/>
        </a:spcBef>
        <a:buClr>
          <a:srgbClr val="5577BB"/>
        </a:buClr>
        <a:buSzPct val="80000"/>
        <a:buFont typeface="Arial"/>
        <a:buChar char="•"/>
        <a:defRPr kumimoji="0" sz="1200" kern="1200">
          <a:solidFill>
            <a:schemeClr val="tx1"/>
          </a:solidFill>
          <a:latin typeface="+mn-lt"/>
          <a:ea typeface="+mn-ea"/>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hyperlink" Target="http://www.zillow.com/help/agen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453" y="5525210"/>
            <a:ext cx="3433628" cy="74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109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77" y="420288"/>
            <a:ext cx="8229600" cy="683416"/>
          </a:xfrm>
        </p:spPr>
        <p:txBody>
          <a:bodyPr/>
          <a:lstStyle/>
          <a:p>
            <a:r>
              <a:rPr lang="en-US" dirty="0" smtClean="0"/>
              <a:t>Zillow Pro For Brokers: Mobile</a:t>
            </a:r>
            <a:endParaRPr lang="en-US" dirty="0"/>
          </a:p>
        </p:txBody>
      </p:sp>
      <p:grpSp>
        <p:nvGrpSpPr>
          <p:cNvPr id="15" name="Group 14"/>
          <p:cNvGrpSpPr/>
          <p:nvPr/>
        </p:nvGrpSpPr>
        <p:grpSpPr>
          <a:xfrm>
            <a:off x="-113313" y="1302336"/>
            <a:ext cx="6386000" cy="6460527"/>
            <a:chOff x="1483839" y="1800685"/>
            <a:chExt cx="6386000" cy="6460527"/>
          </a:xfrm>
        </p:grpSpPr>
        <p:pic>
          <p:nvPicPr>
            <p:cNvPr id="21" name="Picture 20" descr="ipad_philips1.png"/>
            <p:cNvPicPr>
              <a:picLocks noChangeAspect="1"/>
            </p:cNvPicPr>
            <p:nvPr/>
          </p:nvPicPr>
          <p:blipFill>
            <a:blip r:embed="rId2" cstate="print"/>
            <a:stretch>
              <a:fillRect/>
            </a:stretch>
          </p:blipFill>
          <p:spPr>
            <a:xfrm>
              <a:off x="1483839" y="1800685"/>
              <a:ext cx="6386000" cy="6460527"/>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700" y="2271580"/>
              <a:ext cx="5120132" cy="3840099"/>
            </a:xfrm>
            <a:prstGeom prst="rect">
              <a:avLst/>
            </a:prstGeom>
            <a:ln>
              <a:solidFill>
                <a:schemeClr val="bg1">
                  <a:lumMod val="65000"/>
                </a:schemeClr>
              </a:solidFill>
            </a:ln>
          </p:spPr>
        </p:pic>
      </p:grpSp>
      <p:pic>
        <p:nvPicPr>
          <p:cNvPr id="3" name="Picture 2"/>
          <p:cNvPicPr>
            <a:picLocks noChangeAspect="1"/>
          </p:cNvPicPr>
          <p:nvPr/>
        </p:nvPicPr>
        <p:blipFill>
          <a:blip r:embed="rId4"/>
          <a:stretch>
            <a:fillRect/>
          </a:stretch>
        </p:blipFill>
        <p:spPr>
          <a:xfrm>
            <a:off x="492754" y="1745406"/>
            <a:ext cx="5235720" cy="3895748"/>
          </a:xfrm>
          <a:prstGeom prst="rect">
            <a:avLst/>
          </a:prstGeom>
        </p:spPr>
      </p:pic>
      <p:pic>
        <p:nvPicPr>
          <p:cNvPr id="6" name="Picture 5"/>
          <p:cNvPicPr>
            <a:picLocks noChangeAspect="1"/>
          </p:cNvPicPr>
          <p:nvPr/>
        </p:nvPicPr>
        <p:blipFill>
          <a:blip r:embed="rId5"/>
          <a:stretch>
            <a:fillRect/>
          </a:stretch>
        </p:blipFill>
        <p:spPr>
          <a:xfrm>
            <a:off x="4090057" y="4313046"/>
            <a:ext cx="1580623" cy="1131930"/>
          </a:xfrm>
          <a:prstGeom prst="rect">
            <a:avLst/>
          </a:prstGeom>
        </p:spPr>
      </p:pic>
      <p:sp>
        <p:nvSpPr>
          <p:cNvPr id="27" name="TextBox 26"/>
          <p:cNvSpPr txBox="1"/>
          <p:nvPr/>
        </p:nvSpPr>
        <p:spPr>
          <a:xfrm>
            <a:off x="6283277" y="2368018"/>
            <a:ext cx="2817155" cy="1785104"/>
          </a:xfrm>
          <a:prstGeom prst="rect">
            <a:avLst/>
          </a:prstGeom>
          <a:noFill/>
        </p:spPr>
        <p:txBody>
          <a:bodyPr wrap="square" lIns="0" tIns="0" rIns="0" bIns="0" rtlCol="0">
            <a:spAutoFit/>
          </a:bodyPr>
          <a:lstStyle/>
          <a:p>
            <a:endParaRPr lang="en-US" sz="1400" dirty="0" smtClean="0"/>
          </a:p>
          <a:p>
            <a:r>
              <a:rPr lang="en-US" b="1" dirty="0" smtClean="0">
                <a:solidFill>
                  <a:schemeClr val="accent1"/>
                </a:solidFill>
              </a:rPr>
              <a:t>Mobile Contact Form</a:t>
            </a:r>
          </a:p>
          <a:p>
            <a:r>
              <a:rPr lang="en-US" sz="1400" dirty="0" smtClean="0">
                <a:solidFill>
                  <a:schemeClr val="tx2"/>
                </a:solidFill>
              </a:rPr>
              <a:t>The listing agent is the first choice, prominently displayed, clearly identified.</a:t>
            </a:r>
            <a:endParaRPr lang="en-US" sz="1400" b="1" dirty="0">
              <a:solidFill>
                <a:schemeClr val="accent1"/>
              </a:solidFill>
            </a:endParaRPr>
          </a:p>
          <a:p>
            <a:endParaRPr lang="en-US" sz="1400" dirty="0" smtClean="0">
              <a:solidFill>
                <a:schemeClr val="tx2"/>
              </a:solidFill>
            </a:endParaRPr>
          </a:p>
          <a:p>
            <a:endParaRPr lang="en-US" sz="1400" dirty="0">
              <a:solidFill>
                <a:schemeClr val="tx2"/>
              </a:solidFill>
            </a:endParaRPr>
          </a:p>
          <a:p>
            <a:endParaRPr lang="en-US" sz="1400" dirty="0" smtClean="0">
              <a:solidFill>
                <a:schemeClr val="tx2"/>
              </a:solidFill>
            </a:endParaRPr>
          </a:p>
        </p:txBody>
      </p:sp>
      <p:pic>
        <p:nvPicPr>
          <p:cNvPr id="4" name="Picture 3"/>
          <p:cNvPicPr>
            <a:picLocks noChangeAspect="1"/>
          </p:cNvPicPr>
          <p:nvPr/>
        </p:nvPicPr>
        <p:blipFill>
          <a:blip r:embed="rId6"/>
          <a:stretch>
            <a:fillRect/>
          </a:stretch>
        </p:blipFill>
        <p:spPr>
          <a:xfrm>
            <a:off x="4073796" y="1773231"/>
            <a:ext cx="1654678" cy="3841555"/>
          </a:xfrm>
          <a:prstGeom prst="rect">
            <a:avLst/>
          </a:prstGeom>
        </p:spPr>
      </p:pic>
      <p:sp>
        <p:nvSpPr>
          <p:cNvPr id="16" name="TextBox 15"/>
          <p:cNvSpPr txBox="1"/>
          <p:nvPr/>
        </p:nvSpPr>
        <p:spPr>
          <a:xfrm>
            <a:off x="6283277" y="3851381"/>
            <a:ext cx="2547507" cy="923330"/>
          </a:xfrm>
          <a:prstGeom prst="rect">
            <a:avLst/>
          </a:prstGeom>
          <a:noFill/>
        </p:spPr>
        <p:txBody>
          <a:bodyPr wrap="square" lIns="0" tIns="0" rIns="0" bIns="0" rtlCol="0">
            <a:spAutoFit/>
          </a:bodyPr>
          <a:lstStyle/>
          <a:p>
            <a:r>
              <a:rPr lang="en-US" sz="1600" dirty="0" smtClean="0">
                <a:solidFill>
                  <a:srgbClr val="3B6DC0"/>
                </a:solidFill>
                <a:latin typeface="+mj-lt"/>
              </a:rPr>
              <a:t>Two-thirds of Zillow’s visits come from a mobile device</a:t>
            </a:r>
            <a:r>
              <a:rPr lang="en-US" sz="1400" dirty="0" smtClean="0">
                <a:solidFill>
                  <a:schemeClr val="tx2"/>
                </a:solidFill>
              </a:rPr>
              <a:t>; on weekends it’s more than 70%.³ </a:t>
            </a:r>
          </a:p>
        </p:txBody>
      </p:sp>
      <p:sp>
        <p:nvSpPr>
          <p:cNvPr id="18" name="TextBox 17"/>
          <p:cNvSpPr txBox="1"/>
          <p:nvPr/>
        </p:nvSpPr>
        <p:spPr>
          <a:xfrm>
            <a:off x="1075057" y="6366800"/>
            <a:ext cx="4045917" cy="461665"/>
          </a:xfrm>
          <a:prstGeom prst="rect">
            <a:avLst/>
          </a:prstGeom>
          <a:noFill/>
        </p:spPr>
        <p:txBody>
          <a:bodyPr wrap="square" rtlCol="0">
            <a:spAutoFit/>
          </a:bodyPr>
          <a:lstStyle>
            <a:defPPr>
              <a:defRPr lang="en-US"/>
            </a:defPPr>
            <a:lvl1pPr>
              <a:defRPr sz="800" i="1">
                <a:solidFill>
                  <a:schemeClr val="tx2"/>
                </a:solidFill>
              </a:defRPr>
            </a:lvl1pPr>
          </a:lstStyle>
          <a:p>
            <a:r>
              <a:rPr lang="en-US" dirty="0"/>
              <a:t>¹Zillow Internal, May 2014</a:t>
            </a:r>
          </a:p>
          <a:p>
            <a:r>
              <a:rPr lang="en-US" dirty="0"/>
              <a:t>²Experian Marketing Services via Inman News, 11/25/2013</a:t>
            </a:r>
          </a:p>
          <a:p>
            <a:r>
              <a:rPr lang="en-US" dirty="0"/>
              <a:t>³Google Analytics, May 2014</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48" y="2833816"/>
            <a:ext cx="1732090" cy="3868192"/>
          </a:xfrm>
          <a:prstGeom prst="rect">
            <a:avLst/>
          </a:prstGeom>
        </p:spPr>
      </p:pic>
      <p:pic>
        <p:nvPicPr>
          <p:cNvPr id="5" name="Picture 4"/>
          <p:cNvPicPr>
            <a:picLocks noChangeAspect="1"/>
          </p:cNvPicPr>
          <p:nvPr/>
        </p:nvPicPr>
        <p:blipFill>
          <a:blip r:embed="rId8"/>
          <a:stretch>
            <a:fillRect/>
          </a:stretch>
        </p:blipFill>
        <p:spPr>
          <a:xfrm>
            <a:off x="733168" y="3354837"/>
            <a:ext cx="1392193" cy="2226319"/>
          </a:xfrm>
          <a:prstGeom prst="rect">
            <a:avLst/>
          </a:prstGeom>
        </p:spPr>
      </p:pic>
      <p:pic>
        <p:nvPicPr>
          <p:cNvPr id="7" name="Picture 6"/>
          <p:cNvPicPr>
            <a:picLocks noChangeAspect="1"/>
          </p:cNvPicPr>
          <p:nvPr/>
        </p:nvPicPr>
        <p:blipFill>
          <a:blip r:embed="rId9"/>
          <a:stretch>
            <a:fillRect/>
          </a:stretch>
        </p:blipFill>
        <p:spPr>
          <a:xfrm>
            <a:off x="777051" y="5173105"/>
            <a:ext cx="1304426" cy="408051"/>
          </a:xfrm>
          <a:prstGeom prst="rect">
            <a:avLst/>
          </a:prstGeom>
        </p:spPr>
      </p:pic>
      <p:sp>
        <p:nvSpPr>
          <p:cNvPr id="22" name="Rectangle 21"/>
          <p:cNvSpPr/>
          <p:nvPr/>
        </p:nvSpPr>
        <p:spPr>
          <a:xfrm>
            <a:off x="733167" y="3597579"/>
            <a:ext cx="1392193" cy="384928"/>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10"/>
          <a:stretch>
            <a:fillRect/>
          </a:stretch>
        </p:blipFill>
        <p:spPr>
          <a:xfrm>
            <a:off x="6252653" y="1238635"/>
            <a:ext cx="2847779" cy="697378"/>
          </a:xfrm>
          <a:prstGeom prst="rect">
            <a:avLst/>
          </a:prstGeom>
          <a:ln>
            <a:solidFill>
              <a:schemeClr val="bg1">
                <a:lumMod val="65000"/>
              </a:schemeClr>
            </a:solidFill>
          </a:ln>
        </p:spPr>
      </p:pic>
      <p:pic>
        <p:nvPicPr>
          <p:cNvPr id="10" name="Picture 9"/>
          <p:cNvPicPr>
            <a:picLocks noChangeAspect="1"/>
          </p:cNvPicPr>
          <p:nvPr/>
        </p:nvPicPr>
        <p:blipFill>
          <a:blip r:embed="rId11"/>
          <a:stretch>
            <a:fillRect/>
          </a:stretch>
        </p:blipFill>
        <p:spPr>
          <a:xfrm>
            <a:off x="4128107" y="2265405"/>
            <a:ext cx="1600367" cy="387873"/>
          </a:xfrm>
          <a:prstGeom prst="rect">
            <a:avLst/>
          </a:prstGeom>
        </p:spPr>
      </p:pic>
      <p:sp>
        <p:nvSpPr>
          <p:cNvPr id="24" name="Rectangle 23"/>
          <p:cNvSpPr/>
          <p:nvPr/>
        </p:nvSpPr>
        <p:spPr>
          <a:xfrm>
            <a:off x="4084530" y="2193974"/>
            <a:ext cx="1619106" cy="513581"/>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Left Arrow 25"/>
          <p:cNvSpPr/>
          <p:nvPr/>
        </p:nvSpPr>
        <p:spPr>
          <a:xfrm rot="9277204">
            <a:off x="5741499" y="2156916"/>
            <a:ext cx="693676" cy="21697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12"/>
          <a:stretch>
            <a:fillRect/>
          </a:stretch>
        </p:blipFill>
        <p:spPr>
          <a:xfrm>
            <a:off x="6452426" y="1242915"/>
            <a:ext cx="671691" cy="664310"/>
          </a:xfrm>
          <a:prstGeom prst="rect">
            <a:avLst/>
          </a:prstGeom>
        </p:spPr>
      </p:pic>
      <p:pic>
        <p:nvPicPr>
          <p:cNvPr id="25" name="Picture 24"/>
          <p:cNvPicPr>
            <a:picLocks noChangeAspect="1"/>
          </p:cNvPicPr>
          <p:nvPr/>
        </p:nvPicPr>
        <p:blipFill>
          <a:blip r:embed="rId10"/>
          <a:stretch>
            <a:fillRect/>
          </a:stretch>
        </p:blipFill>
        <p:spPr>
          <a:xfrm>
            <a:off x="733166" y="3641124"/>
            <a:ext cx="1348311" cy="331341"/>
          </a:xfrm>
          <a:prstGeom prst="rect">
            <a:avLst/>
          </a:prstGeom>
          <a:ln>
            <a:noFill/>
          </a:ln>
        </p:spPr>
      </p:pic>
      <p:pic>
        <p:nvPicPr>
          <p:cNvPr id="28" name="Picture 27"/>
          <p:cNvPicPr>
            <a:picLocks noChangeAspect="1"/>
          </p:cNvPicPr>
          <p:nvPr/>
        </p:nvPicPr>
        <p:blipFill>
          <a:blip r:embed="rId12"/>
          <a:stretch>
            <a:fillRect/>
          </a:stretch>
        </p:blipFill>
        <p:spPr>
          <a:xfrm>
            <a:off x="834717" y="3639668"/>
            <a:ext cx="298006" cy="294731"/>
          </a:xfrm>
          <a:prstGeom prst="rect">
            <a:avLst/>
          </a:prstGeom>
        </p:spPr>
      </p:pic>
    </p:spTree>
    <p:extLst>
      <p:ext uri="{BB962C8B-B14F-4D97-AF65-F5344CB8AC3E}">
        <p14:creationId xmlns:p14="http://schemas.microsoft.com/office/powerpoint/2010/main" val="4021251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334579" y="5054482"/>
            <a:ext cx="3332462" cy="636915"/>
            <a:chOff x="615856" y="4636254"/>
            <a:chExt cx="2907561" cy="472787"/>
          </a:xfrm>
        </p:grpSpPr>
        <p:sp>
          <p:nvSpPr>
            <p:cNvPr id="17" name="Rectangle 16"/>
            <p:cNvSpPr/>
            <p:nvPr/>
          </p:nvSpPr>
          <p:spPr>
            <a:xfrm>
              <a:off x="615856" y="4636254"/>
              <a:ext cx="2907561" cy="4727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837479" y="4705914"/>
              <a:ext cx="2386990" cy="365544"/>
            </a:xfrm>
            <a:prstGeom prst="rect">
              <a:avLst/>
            </a:prstGeom>
            <a:noFill/>
          </p:spPr>
          <p:txBody>
            <a:bodyPr wrap="square" lIns="0" tIns="0" rIns="0" bIns="0" rtlCol="0">
              <a:spAutoFit/>
            </a:bodyPr>
            <a:lstStyle/>
            <a:p>
              <a:r>
                <a:rPr lang="en-US" sz="1600" dirty="0" smtClean="0">
                  <a:solidFill>
                    <a:schemeClr val="bg1"/>
                  </a:solidFill>
                  <a:latin typeface="+mj-lt"/>
                </a:rPr>
                <a:t>Zillow helps your brokerage stand out to buyers and sellers</a:t>
              </a:r>
            </a:p>
          </p:txBody>
        </p:sp>
      </p:grpSp>
      <p:sp>
        <p:nvSpPr>
          <p:cNvPr id="2" name="Title 1"/>
          <p:cNvSpPr>
            <a:spLocks noGrp="1"/>
          </p:cNvSpPr>
          <p:nvPr>
            <p:ph type="title"/>
          </p:nvPr>
        </p:nvSpPr>
        <p:spPr/>
        <p:txBody>
          <a:bodyPr/>
          <a:lstStyle/>
          <a:p>
            <a:r>
              <a:rPr lang="en-US" dirty="0" smtClean="0"/>
              <a:t>Zillow Pro for Brokers helps your brokerage get more business. </a:t>
            </a:r>
            <a:endParaRPr lang="en-US" dirty="0"/>
          </a:p>
        </p:txBody>
      </p:sp>
      <p:sp>
        <p:nvSpPr>
          <p:cNvPr id="5" name="TextBox 4"/>
          <p:cNvSpPr txBox="1"/>
          <p:nvPr/>
        </p:nvSpPr>
        <p:spPr>
          <a:xfrm>
            <a:off x="5404621" y="1927153"/>
            <a:ext cx="2970453" cy="2400657"/>
          </a:xfrm>
          <a:prstGeom prst="rect">
            <a:avLst/>
          </a:prstGeom>
          <a:noFill/>
        </p:spPr>
        <p:txBody>
          <a:bodyPr wrap="square" lIns="0" tIns="0" rIns="0" bIns="0" rtlCol="0">
            <a:spAutoFit/>
          </a:bodyPr>
          <a:lstStyle/>
          <a:p>
            <a:r>
              <a:rPr lang="en-US" dirty="0" smtClean="0">
                <a:solidFill>
                  <a:schemeClr val="accent1"/>
                </a:solidFill>
                <a:latin typeface="+mj-lt"/>
              </a:rPr>
              <a:t>Features your logo and an outbound link to your website</a:t>
            </a:r>
            <a:endParaRPr lang="en-US" dirty="0" smtClean="0">
              <a:solidFill>
                <a:schemeClr val="accent1"/>
              </a:solidFill>
            </a:endParaRPr>
          </a:p>
          <a:p>
            <a:r>
              <a:rPr lang="en-US" sz="1400" dirty="0" smtClean="0">
                <a:solidFill>
                  <a:schemeClr val="tx2"/>
                </a:solidFill>
              </a:rPr>
              <a:t>so buyers and sellers can connect with your agents directly</a:t>
            </a:r>
          </a:p>
          <a:p>
            <a:endParaRPr lang="en-US" sz="1400" dirty="0" smtClean="0"/>
          </a:p>
          <a:p>
            <a:endParaRPr lang="en-US" sz="1400" dirty="0" smtClean="0"/>
          </a:p>
          <a:p>
            <a:r>
              <a:rPr lang="en-US" dirty="0" smtClean="0">
                <a:solidFill>
                  <a:schemeClr val="accent1"/>
                </a:solidFill>
                <a:latin typeface="+mj-lt"/>
              </a:rPr>
              <a:t>Makes you the authentic owner of the data</a:t>
            </a:r>
          </a:p>
          <a:p>
            <a:r>
              <a:rPr lang="en-US" sz="1400" dirty="0" smtClean="0">
                <a:solidFill>
                  <a:schemeClr val="tx2"/>
                </a:solidFill>
              </a:rPr>
              <a:t>so you control how your listings appear on Zillow</a:t>
            </a:r>
          </a:p>
        </p:txBody>
      </p:sp>
      <p:sp>
        <p:nvSpPr>
          <p:cNvPr id="10" name="Rectangle 9"/>
          <p:cNvSpPr/>
          <p:nvPr/>
        </p:nvSpPr>
        <p:spPr>
          <a:xfrm>
            <a:off x="446926" y="4839628"/>
            <a:ext cx="4887653" cy="1066621"/>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stretch>
            <a:fillRect/>
          </a:stretch>
        </p:blipFill>
        <p:spPr>
          <a:xfrm>
            <a:off x="433193" y="1927153"/>
            <a:ext cx="4901386" cy="2776989"/>
          </a:xfrm>
          <a:prstGeom prst="rect">
            <a:avLst/>
          </a:prstGeom>
          <a:ln>
            <a:solidFill>
              <a:schemeClr val="bg1">
                <a:lumMod val="75000"/>
              </a:schemeClr>
            </a:solidFill>
          </a:ln>
        </p:spPr>
      </p:pic>
      <p:pic>
        <p:nvPicPr>
          <p:cNvPr id="11" name="Picture 10"/>
          <p:cNvPicPr>
            <a:picLocks noChangeAspect="1"/>
          </p:cNvPicPr>
          <p:nvPr/>
        </p:nvPicPr>
        <p:blipFill>
          <a:blip r:embed="rId3"/>
          <a:stretch>
            <a:fillRect/>
          </a:stretch>
        </p:blipFill>
        <p:spPr>
          <a:xfrm>
            <a:off x="677692" y="2372497"/>
            <a:ext cx="469428" cy="469428"/>
          </a:xfrm>
          <a:prstGeom prst="rect">
            <a:avLst/>
          </a:prstGeom>
        </p:spPr>
      </p:pic>
      <p:pic>
        <p:nvPicPr>
          <p:cNvPr id="12" name="Picture 11"/>
          <p:cNvPicPr>
            <a:picLocks noChangeAspect="1"/>
          </p:cNvPicPr>
          <p:nvPr/>
        </p:nvPicPr>
        <p:blipFill>
          <a:blip r:embed="rId4"/>
          <a:stretch>
            <a:fillRect/>
          </a:stretch>
        </p:blipFill>
        <p:spPr>
          <a:xfrm>
            <a:off x="481402" y="4942702"/>
            <a:ext cx="4726171" cy="834453"/>
          </a:xfrm>
          <a:prstGeom prst="rect">
            <a:avLst/>
          </a:prstGeom>
        </p:spPr>
      </p:pic>
      <p:pic>
        <p:nvPicPr>
          <p:cNvPr id="13" name="Picture 12"/>
          <p:cNvPicPr>
            <a:picLocks noChangeAspect="1"/>
          </p:cNvPicPr>
          <p:nvPr/>
        </p:nvPicPr>
        <p:blipFill>
          <a:blip r:embed="rId5"/>
          <a:stretch>
            <a:fillRect/>
          </a:stretch>
        </p:blipFill>
        <p:spPr>
          <a:xfrm>
            <a:off x="1147120" y="2372497"/>
            <a:ext cx="1011194" cy="468102"/>
          </a:xfrm>
          <a:prstGeom prst="rect">
            <a:avLst/>
          </a:prstGeom>
        </p:spPr>
      </p:pic>
      <p:pic>
        <p:nvPicPr>
          <p:cNvPr id="6" name="Picture 5"/>
          <p:cNvPicPr>
            <a:picLocks noChangeAspect="1"/>
          </p:cNvPicPr>
          <p:nvPr/>
        </p:nvPicPr>
        <p:blipFill>
          <a:blip r:embed="rId6"/>
          <a:stretch>
            <a:fillRect/>
          </a:stretch>
        </p:blipFill>
        <p:spPr>
          <a:xfrm>
            <a:off x="509667" y="5302864"/>
            <a:ext cx="981382" cy="194333"/>
          </a:xfrm>
          <a:prstGeom prst="rect">
            <a:avLst/>
          </a:prstGeom>
        </p:spPr>
      </p:pic>
      <p:pic>
        <p:nvPicPr>
          <p:cNvPr id="2050" name="Picture 2" descr="Sellstate Next Gener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3242" y="5122373"/>
            <a:ext cx="614931" cy="472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98669" y="5318104"/>
            <a:ext cx="825431" cy="138499"/>
          </a:xfrm>
          <a:prstGeom prst="rect">
            <a:avLst/>
          </a:prstGeom>
          <a:solidFill>
            <a:schemeClr val="bg1"/>
          </a:solidFill>
        </p:spPr>
        <p:txBody>
          <a:bodyPr wrap="square" lIns="0" tIns="0" rIns="0" bIns="0" rtlCol="0">
            <a:spAutoFit/>
          </a:bodyPr>
          <a:lstStyle/>
          <a:p>
            <a:r>
              <a:rPr lang="en-US" sz="900" dirty="0" smtClean="0">
                <a:solidFill>
                  <a:schemeClr val="tx2">
                    <a:lumMod val="60000"/>
                    <a:lumOff val="40000"/>
                  </a:schemeClr>
                </a:solidFill>
              </a:rPr>
              <a:t>Sellstate Realty</a:t>
            </a:r>
          </a:p>
        </p:txBody>
      </p:sp>
      <p:sp>
        <p:nvSpPr>
          <p:cNvPr id="4" name="Rectangle 3"/>
          <p:cNvSpPr/>
          <p:nvPr/>
        </p:nvSpPr>
        <p:spPr>
          <a:xfrm>
            <a:off x="3520440" y="5263889"/>
            <a:ext cx="1017082" cy="230832"/>
          </a:xfrm>
          <a:prstGeom prst="rect">
            <a:avLst/>
          </a:prstGeom>
          <a:solidFill>
            <a:schemeClr val="bg1"/>
          </a:solidFill>
        </p:spPr>
        <p:txBody>
          <a:bodyPr wrap="square">
            <a:spAutoFit/>
          </a:bodyPr>
          <a:lstStyle/>
          <a:p>
            <a:r>
              <a:rPr lang="en-US" sz="900" dirty="0"/>
              <a:t>Sellstate Realty</a:t>
            </a:r>
          </a:p>
        </p:txBody>
      </p:sp>
      <p:sp>
        <p:nvSpPr>
          <p:cNvPr id="7" name="TextBox 6"/>
          <p:cNvSpPr txBox="1"/>
          <p:nvPr/>
        </p:nvSpPr>
        <p:spPr>
          <a:xfrm>
            <a:off x="481402" y="5456603"/>
            <a:ext cx="272978" cy="276999"/>
          </a:xfrm>
          <a:prstGeom prst="rect">
            <a:avLst/>
          </a:prstGeom>
          <a:solidFill>
            <a:schemeClr val="bg1"/>
          </a:solidFill>
        </p:spPr>
        <p:txBody>
          <a:bodyPr wrap="square" lIns="0" tIns="0" rIns="0" bIns="0" rtlCol="0">
            <a:spAutoFit/>
          </a:bodyPr>
          <a:lstStyle/>
          <a:p>
            <a:endParaRPr lang="en-US" dirty="0" smtClean="0"/>
          </a:p>
        </p:txBody>
      </p:sp>
    </p:spTree>
    <p:extLst>
      <p:ext uri="{BB962C8B-B14F-4D97-AF65-F5344CB8AC3E}">
        <p14:creationId xmlns:p14="http://schemas.microsoft.com/office/powerpoint/2010/main" val="242779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Zillow Pro for Brokers helps you work smarter. </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49" y="1470697"/>
            <a:ext cx="4239733" cy="476385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352665" y="1875200"/>
            <a:ext cx="3001626" cy="2431435"/>
          </a:xfrm>
          <a:prstGeom prst="rect">
            <a:avLst/>
          </a:prstGeom>
          <a:noFill/>
        </p:spPr>
        <p:txBody>
          <a:bodyPr wrap="square" lIns="0" tIns="0" rIns="0" bIns="0" rtlCol="0">
            <a:spAutoFit/>
          </a:bodyPr>
          <a:lstStyle/>
          <a:p>
            <a:r>
              <a:rPr lang="en-US" dirty="0" smtClean="0">
                <a:solidFill>
                  <a:schemeClr val="accent1"/>
                </a:solidFill>
                <a:latin typeface="+mj-lt"/>
              </a:rPr>
              <a:t>Helps you monitor success with weekly activity reports</a:t>
            </a:r>
          </a:p>
          <a:p>
            <a:r>
              <a:rPr lang="en-US" sz="1400" dirty="0" smtClean="0">
                <a:solidFill>
                  <a:schemeClr val="tx2"/>
                </a:solidFill>
              </a:rPr>
              <a:t>so you can track listing quantity, traffic, and contact rates</a:t>
            </a:r>
          </a:p>
          <a:p>
            <a:endParaRPr lang="en-US" sz="1400" dirty="0" smtClean="0"/>
          </a:p>
          <a:p>
            <a:endParaRPr lang="en-US" sz="1600" dirty="0"/>
          </a:p>
          <a:p>
            <a:r>
              <a:rPr lang="en-US" dirty="0" smtClean="0">
                <a:solidFill>
                  <a:schemeClr val="accent1"/>
                </a:solidFill>
                <a:latin typeface="+mj-lt"/>
              </a:rPr>
              <a:t>Helps attract and retain high-performing agents</a:t>
            </a:r>
          </a:p>
          <a:p>
            <a:r>
              <a:rPr lang="en-US" sz="1400" dirty="0" smtClean="0">
                <a:solidFill>
                  <a:schemeClr val="tx2"/>
                </a:solidFill>
              </a:rPr>
              <a:t>who want to join a brokerage with proof of results</a:t>
            </a:r>
            <a:endParaRPr lang="en-US" sz="1400" dirty="0">
              <a:solidFill>
                <a:schemeClr val="tx2"/>
              </a:solidFill>
            </a:endParaRPr>
          </a:p>
        </p:txBody>
      </p:sp>
      <p:grpSp>
        <p:nvGrpSpPr>
          <p:cNvPr id="3" name="Group 2"/>
          <p:cNvGrpSpPr/>
          <p:nvPr/>
        </p:nvGrpSpPr>
        <p:grpSpPr>
          <a:xfrm>
            <a:off x="4803619" y="4846331"/>
            <a:ext cx="3519498" cy="1089649"/>
            <a:chOff x="4907529" y="4586556"/>
            <a:chExt cx="3519498" cy="810899"/>
          </a:xfrm>
        </p:grpSpPr>
        <p:sp>
          <p:nvSpPr>
            <p:cNvPr id="12" name="Rectangle 11"/>
            <p:cNvSpPr/>
            <p:nvPr/>
          </p:nvSpPr>
          <p:spPr>
            <a:xfrm>
              <a:off x="4907529" y="4586556"/>
              <a:ext cx="3519498" cy="63691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008417" y="4658791"/>
              <a:ext cx="3418610" cy="738664"/>
            </a:xfrm>
            <a:prstGeom prst="rect">
              <a:avLst/>
            </a:prstGeom>
            <a:noFill/>
          </p:spPr>
          <p:txBody>
            <a:bodyPr wrap="square" lIns="0" tIns="0" rIns="0" bIns="0" rtlCol="0">
              <a:spAutoFit/>
            </a:bodyPr>
            <a:lstStyle/>
            <a:p>
              <a:r>
                <a:rPr lang="en-US" sz="1600" dirty="0" smtClean="0">
                  <a:solidFill>
                    <a:schemeClr val="bg1"/>
                  </a:solidFill>
                  <a:latin typeface="+mj-lt"/>
                </a:rPr>
                <a:t>Track key metrics weekly and monthly to show what’s working and what’s not – fast. </a:t>
              </a:r>
            </a:p>
          </p:txBody>
        </p:sp>
      </p:grpSp>
      <p:sp>
        <p:nvSpPr>
          <p:cNvPr id="14" name="Rectangle 13"/>
          <p:cNvSpPr/>
          <p:nvPr/>
        </p:nvSpPr>
        <p:spPr>
          <a:xfrm>
            <a:off x="556049" y="4551219"/>
            <a:ext cx="4239733" cy="1202201"/>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3047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dirty="0" smtClean="0"/>
              <a:t>Next Steps? </a:t>
            </a:r>
            <a:endParaRPr lang="en-US" dirty="0"/>
          </a:p>
        </p:txBody>
      </p:sp>
    </p:spTree>
    <p:extLst>
      <p:ext uri="{BB962C8B-B14F-4D97-AF65-F5344CB8AC3E}">
        <p14:creationId xmlns:p14="http://schemas.microsoft.com/office/powerpoint/2010/main" val="1294835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9649"/>
            <a:ext cx="26479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9" y="990596"/>
            <a:ext cx="2728311" cy="524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3"/>
          <p:cNvSpPr txBox="1">
            <a:spLocks/>
          </p:cNvSpPr>
          <p:nvPr/>
        </p:nvSpPr>
        <p:spPr>
          <a:xfrm>
            <a:off x="380506" y="297180"/>
            <a:ext cx="8363938" cy="553998"/>
          </a:xfrm>
          <a:prstGeom prst="rect">
            <a:avLst/>
          </a:prstGeom>
        </p:spPr>
        <p:txBody>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r>
              <a:rPr lang="en-US" sz="3000" dirty="0" smtClean="0"/>
              <a:t>Profile/Reviews – Complete to Maximize Contacts</a:t>
            </a:r>
            <a:endParaRPr lang="en-US" sz="3000" i="1" dirty="0" smtClean="0"/>
          </a:p>
        </p:txBody>
      </p:sp>
      <p:sp>
        <p:nvSpPr>
          <p:cNvPr id="2" name="TextBox 1"/>
          <p:cNvSpPr txBox="1"/>
          <p:nvPr/>
        </p:nvSpPr>
        <p:spPr>
          <a:xfrm>
            <a:off x="2895600" y="1009649"/>
            <a:ext cx="3276600" cy="5078313"/>
          </a:xfrm>
          <a:prstGeom prst="rect">
            <a:avLst/>
          </a:prstGeom>
          <a:noFill/>
          <a:ln>
            <a:solidFill>
              <a:schemeClr val="tx2"/>
            </a:solidFill>
          </a:ln>
        </p:spPr>
        <p:txBody>
          <a:bodyPr wrap="square" rtlCol="0">
            <a:spAutoFit/>
          </a:bodyPr>
          <a:lstStyle/>
          <a:p>
            <a:r>
              <a:rPr lang="en-US" sz="2000" dirty="0" smtClean="0"/>
              <a:t>Completed Profiles with 5+ Reviews Receive 150% More Contacts on Average</a:t>
            </a:r>
          </a:p>
          <a:p>
            <a:endParaRPr lang="en-US" sz="2400" dirty="0" smtClean="0"/>
          </a:p>
          <a:p>
            <a:r>
              <a:rPr lang="en-US" sz="2000" dirty="0" smtClean="0"/>
              <a:t>Checklist:</a:t>
            </a:r>
          </a:p>
          <a:p>
            <a:pPr marL="342900" indent="-342900">
              <a:buFont typeface="Arial" pitchFamily="34" charset="0"/>
              <a:buChar char="•"/>
            </a:pPr>
            <a:r>
              <a:rPr lang="en-US" sz="2000" dirty="0" smtClean="0"/>
              <a:t>Create Free Profile</a:t>
            </a:r>
          </a:p>
          <a:p>
            <a:pPr marL="342900" indent="-342900">
              <a:buFont typeface="Arial" pitchFamily="34" charset="0"/>
              <a:buChar char="•"/>
            </a:pPr>
            <a:r>
              <a:rPr lang="en-US" sz="2000" dirty="0" smtClean="0"/>
              <a:t>Upload Photo</a:t>
            </a:r>
          </a:p>
          <a:p>
            <a:pPr marL="342900" indent="-342900">
              <a:buFont typeface="Arial" pitchFamily="34" charset="0"/>
              <a:buChar char="•"/>
            </a:pPr>
            <a:r>
              <a:rPr lang="en-US" sz="2000" dirty="0" smtClean="0"/>
              <a:t>Complete Bio</a:t>
            </a:r>
          </a:p>
          <a:p>
            <a:pPr marL="342900" indent="-342900">
              <a:buFont typeface="Arial" pitchFamily="34" charset="0"/>
              <a:buChar char="•"/>
            </a:pPr>
            <a:r>
              <a:rPr lang="en-US" sz="2000" dirty="0" smtClean="0"/>
              <a:t>Request Reviews</a:t>
            </a:r>
          </a:p>
          <a:p>
            <a:pPr marL="342900" indent="-342900">
              <a:buFont typeface="Arial" pitchFamily="34" charset="0"/>
              <a:buChar char="•"/>
            </a:pPr>
            <a:r>
              <a:rPr lang="en-US" sz="2000" dirty="0" smtClean="0"/>
              <a:t>Upload Past Sales</a:t>
            </a:r>
          </a:p>
          <a:p>
            <a:endParaRPr lang="en-US" sz="2000" dirty="0" smtClean="0"/>
          </a:p>
          <a:p>
            <a:r>
              <a:rPr lang="en-US" sz="2000" dirty="0" smtClean="0"/>
              <a:t>For more info and help videos visit Zillow Agent </a:t>
            </a:r>
            <a:r>
              <a:rPr lang="en-US" sz="2000" dirty="0"/>
              <a:t>Help Center: </a:t>
            </a:r>
            <a:r>
              <a:rPr lang="en-US" sz="2000" dirty="0">
                <a:hlinkClick r:id="rId4"/>
              </a:rPr>
              <a:t>http://www.zillow.com/help/agents</a:t>
            </a:r>
            <a:r>
              <a:rPr lang="en-US" sz="2000" dirty="0" smtClean="0">
                <a:hlinkClick r:id="rId4"/>
              </a:rPr>
              <a:t>/</a:t>
            </a:r>
            <a:r>
              <a:rPr lang="en-US" sz="2000" dirty="0" smtClean="0"/>
              <a:t> </a:t>
            </a:r>
            <a:endParaRPr lang="en-US" sz="2000" dirty="0"/>
          </a:p>
        </p:txBody>
      </p:sp>
      <p:sp>
        <p:nvSpPr>
          <p:cNvPr id="3" name="Rectangle 2"/>
          <p:cNvSpPr/>
          <p:nvPr/>
        </p:nvSpPr>
        <p:spPr>
          <a:xfrm>
            <a:off x="228600" y="1600200"/>
            <a:ext cx="2514600" cy="533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248399" y="1588477"/>
            <a:ext cx="2514600" cy="533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15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2121786"/>
            <a:ext cx="8229600" cy="4049132"/>
          </a:xfrm>
          <a:prstGeom prst="rect">
            <a:avLst/>
          </a:prstGeom>
        </p:spPr>
        <p:txBody>
          <a:bodyPr/>
          <a:lstStyle>
            <a:lvl1pPr marL="274320" indent="-274320" algn="l" rtl="0" eaLnBrk="1" latinLnBrk="0" hangingPunct="1">
              <a:spcBef>
                <a:spcPts val="600"/>
              </a:spcBef>
              <a:buClr>
                <a:srgbClr val="5577BB"/>
              </a:buClr>
              <a:buSzPct val="85000"/>
              <a:buFont typeface="Lucida Grande"/>
              <a:buChar char="●"/>
              <a:defRPr kumimoji="0" sz="2000" kern="1200">
                <a:solidFill>
                  <a:schemeClr val="tx2">
                    <a:lumMod val="65000"/>
                    <a:lumOff val="35000"/>
                  </a:schemeClr>
                </a:solidFill>
                <a:latin typeface="+mj-lt"/>
                <a:ea typeface="+mn-ea"/>
                <a:cs typeface="Calibri (Body)"/>
              </a:defRPr>
            </a:lvl1pPr>
            <a:lvl2pPr marL="548640" indent="-274320" algn="l" rtl="0" eaLnBrk="1" latinLnBrk="0" hangingPunct="1">
              <a:spcBef>
                <a:spcPts val="500"/>
              </a:spcBef>
              <a:buClr>
                <a:schemeClr val="accent3"/>
              </a:buClr>
              <a:buSzPct val="85000"/>
              <a:buFont typeface="Wingdings" charset="2"/>
              <a:buChar char="§"/>
              <a:defRPr kumimoji="0" sz="1800" kern="1200">
                <a:solidFill>
                  <a:schemeClr val="accent1"/>
                </a:solidFill>
                <a:latin typeface="+mn-lt"/>
                <a:ea typeface="+mn-ea"/>
                <a:cs typeface="Calibri (Body)"/>
              </a:defRPr>
            </a:lvl2pPr>
            <a:lvl3pPr marL="822960" indent="-228600" algn="l" rtl="0" eaLnBrk="1" latinLnBrk="0" hangingPunct="1">
              <a:spcBef>
                <a:spcPts val="500"/>
              </a:spcBef>
              <a:buClr>
                <a:srgbClr val="5577BB"/>
              </a:buClr>
              <a:buSzPct val="75000"/>
              <a:buFont typeface="Courier New"/>
              <a:buChar char="o"/>
              <a:defRPr kumimoji="0" sz="1600" kern="1200">
                <a:solidFill>
                  <a:schemeClr val="tx2">
                    <a:lumMod val="65000"/>
                    <a:lumOff val="35000"/>
                  </a:schemeClr>
                </a:solidFill>
                <a:latin typeface="+mn-lt"/>
                <a:ea typeface="+mn-ea"/>
                <a:cs typeface="Calibri (Body)"/>
              </a:defRPr>
            </a:lvl3pPr>
            <a:lvl4pPr marL="1154430" indent="-285750" algn="l" rtl="0" eaLnBrk="1" latinLnBrk="0" hangingPunct="1">
              <a:spcBef>
                <a:spcPts val="400"/>
              </a:spcBef>
              <a:buClr>
                <a:schemeClr val="accent2">
                  <a:shade val="75000"/>
                </a:schemeClr>
              </a:buClr>
              <a:buSzPct val="90000"/>
              <a:buFont typeface="Lucida Grande"/>
              <a:buChar char="-"/>
              <a:defRPr kumimoji="0" sz="1400" kern="1200">
                <a:solidFill>
                  <a:schemeClr val="accent1"/>
                </a:solidFill>
                <a:latin typeface="+mn-lt"/>
                <a:ea typeface="+mn-ea"/>
                <a:cs typeface="Calibri (Body)"/>
              </a:defRPr>
            </a:lvl4pPr>
            <a:lvl5pPr marL="1371600" indent="-228600" algn="l" rtl="0" eaLnBrk="1" latinLnBrk="0" hangingPunct="1">
              <a:spcBef>
                <a:spcPts val="300"/>
              </a:spcBef>
              <a:buClr>
                <a:srgbClr val="5577BB"/>
              </a:buClr>
              <a:buSzPct val="80000"/>
              <a:buFont typeface="Arial"/>
              <a:buChar char="•"/>
              <a:defRPr kumimoji="0" sz="1200" kern="1200">
                <a:solidFill>
                  <a:schemeClr val="tx1"/>
                </a:solidFill>
                <a:latin typeface="+mn-lt"/>
                <a:ea typeface="+mn-ea"/>
                <a:cs typeface="Calibri (Body)"/>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Lucida Grande"/>
              <a:buNone/>
            </a:pPr>
            <a:endParaRPr lang="en-US" sz="2400" dirty="0"/>
          </a:p>
          <a:p>
            <a:pPr lvl="1">
              <a:buFont typeface="Arial" pitchFamily="34" charset="0"/>
              <a:buChar char="•"/>
            </a:pPr>
            <a:r>
              <a:rPr lang="en-US" sz="2800" b="1" dirty="0" smtClean="0">
                <a:solidFill>
                  <a:srgbClr val="FF0000"/>
                </a:solidFill>
              </a:rPr>
              <a:t>5</a:t>
            </a:r>
            <a:r>
              <a:rPr lang="en-US" sz="2800" b="1" dirty="0">
                <a:solidFill>
                  <a:srgbClr val="FF0000"/>
                </a:solidFill>
              </a:rPr>
              <a:t>% </a:t>
            </a:r>
            <a:r>
              <a:rPr lang="en-US" sz="2800" dirty="0">
                <a:solidFill>
                  <a:schemeClr val="tx1"/>
                </a:solidFill>
              </a:rPr>
              <a:t>on a 6 month contract, paid monthly</a:t>
            </a:r>
            <a:endParaRPr lang="en-US" sz="2000" dirty="0">
              <a:solidFill>
                <a:schemeClr val="tx1"/>
              </a:solidFill>
            </a:endParaRPr>
          </a:p>
          <a:p>
            <a:pPr lvl="1">
              <a:buFont typeface="Arial" pitchFamily="34" charset="0"/>
              <a:buChar char="•"/>
            </a:pPr>
            <a:r>
              <a:rPr lang="en-US" sz="2800" b="1" dirty="0">
                <a:solidFill>
                  <a:srgbClr val="FF0000"/>
                </a:solidFill>
              </a:rPr>
              <a:t>1</a:t>
            </a:r>
            <a:r>
              <a:rPr lang="en-US" sz="2800" b="1" dirty="0" smtClean="0">
                <a:solidFill>
                  <a:srgbClr val="FF0000"/>
                </a:solidFill>
              </a:rPr>
              <a:t>0</a:t>
            </a:r>
            <a:r>
              <a:rPr lang="en-US" sz="2800" b="1" dirty="0">
                <a:solidFill>
                  <a:srgbClr val="FF0000"/>
                </a:solidFill>
              </a:rPr>
              <a:t>% </a:t>
            </a:r>
            <a:r>
              <a:rPr lang="en-US" sz="2800" dirty="0">
                <a:solidFill>
                  <a:schemeClr val="tx1"/>
                </a:solidFill>
              </a:rPr>
              <a:t>on a 6 month contract,  paid upfront in full</a:t>
            </a:r>
            <a:endParaRPr lang="en-US" sz="2000" dirty="0">
              <a:solidFill>
                <a:schemeClr val="tx1"/>
              </a:solidFill>
            </a:endParaRPr>
          </a:p>
          <a:p>
            <a:pPr lvl="1">
              <a:buFont typeface="Arial" pitchFamily="34" charset="0"/>
              <a:buChar char="•"/>
            </a:pPr>
            <a:r>
              <a:rPr lang="en-US" sz="2800" b="1" dirty="0" smtClean="0">
                <a:solidFill>
                  <a:srgbClr val="FF0000"/>
                </a:solidFill>
              </a:rPr>
              <a:t>20% </a:t>
            </a:r>
            <a:r>
              <a:rPr lang="en-US" sz="2800" dirty="0">
                <a:solidFill>
                  <a:schemeClr val="tx1"/>
                </a:solidFill>
              </a:rPr>
              <a:t>on a 12 month contract, paid monthly</a:t>
            </a:r>
            <a:endParaRPr lang="en-US" sz="2000" dirty="0">
              <a:solidFill>
                <a:schemeClr val="tx1"/>
              </a:solidFill>
            </a:endParaRPr>
          </a:p>
          <a:p>
            <a:pPr lvl="1">
              <a:buFont typeface="Arial" pitchFamily="34" charset="0"/>
              <a:buChar char="•"/>
            </a:pPr>
            <a:r>
              <a:rPr lang="en-US" sz="2800" b="1" dirty="0">
                <a:solidFill>
                  <a:srgbClr val="FF0000"/>
                </a:solidFill>
              </a:rPr>
              <a:t>30% </a:t>
            </a:r>
            <a:r>
              <a:rPr lang="en-US" sz="2800" dirty="0">
                <a:solidFill>
                  <a:schemeClr val="tx1"/>
                </a:solidFill>
              </a:rPr>
              <a:t>on a 12 month contract, paid upfront in full</a:t>
            </a:r>
            <a:endParaRPr lang="en-US" sz="2000" dirty="0">
              <a:solidFill>
                <a:schemeClr val="tx1"/>
              </a:solidFill>
            </a:endParaRPr>
          </a:p>
          <a:p>
            <a:pPr marL="0" indent="0">
              <a:buNone/>
            </a:pPr>
            <a:endParaRPr lang="en-US" dirty="0" smtClean="0">
              <a:solidFill>
                <a:schemeClr val="accent1"/>
              </a:solidFill>
            </a:endParaRPr>
          </a:p>
          <a:p>
            <a:pPr marL="457200" indent="-457200">
              <a:buFont typeface="+mj-lt"/>
              <a:buAutoNum type="arabicPeriod"/>
            </a:pPr>
            <a:endParaRPr lang="en-US" dirty="0">
              <a:solidFill>
                <a:schemeClr val="accent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33975"/>
            <a:ext cx="19621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614" y="1013790"/>
            <a:ext cx="7620000" cy="1107996"/>
          </a:xfrm>
          <a:prstGeom prst="rect">
            <a:avLst/>
          </a:prstGeom>
          <a:noFill/>
        </p:spPr>
        <p:txBody>
          <a:bodyPr wrap="square" rtlCol="0">
            <a:spAutoFit/>
          </a:bodyPr>
          <a:lstStyle/>
          <a:p>
            <a:r>
              <a:rPr lang="en-US" sz="2400" dirty="0"/>
              <a:t>Discounts on the initial purchase of the Zillow Premier Agent Program:</a:t>
            </a:r>
          </a:p>
          <a:p>
            <a:endParaRPr lang="en-US" dirty="0"/>
          </a:p>
        </p:txBody>
      </p:sp>
      <p:sp>
        <p:nvSpPr>
          <p:cNvPr id="9" name="Title 3"/>
          <p:cNvSpPr txBox="1">
            <a:spLocks/>
          </p:cNvSpPr>
          <p:nvPr/>
        </p:nvSpPr>
        <p:spPr>
          <a:xfrm>
            <a:off x="380506" y="327660"/>
            <a:ext cx="8363938" cy="553998"/>
          </a:xfrm>
          <a:prstGeom prst="rect">
            <a:avLst/>
          </a:prstGeom>
        </p:spPr>
        <p:txBody>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r>
              <a:rPr lang="en-US" dirty="0" err="1" smtClean="0"/>
              <a:t>SellState</a:t>
            </a:r>
            <a:r>
              <a:rPr lang="en-US" dirty="0" smtClean="0"/>
              <a:t> Realty Discounts – Premier Agent</a:t>
            </a:r>
            <a:endParaRPr lang="en-US" i="1" dirty="0" smtClean="0">
              <a:solidFill>
                <a:schemeClr val="bg1"/>
              </a:solidFill>
            </a:endParaRPr>
          </a:p>
        </p:txBody>
      </p:sp>
    </p:spTree>
    <p:extLst>
      <p:ext uri="{BB962C8B-B14F-4D97-AF65-F5344CB8AC3E}">
        <p14:creationId xmlns:p14="http://schemas.microsoft.com/office/powerpoint/2010/main" val="49834670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700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Zillow?</a:t>
            </a:r>
            <a:endParaRPr lang="en-US" dirty="0"/>
          </a:p>
        </p:txBody>
      </p:sp>
      <p:sp>
        <p:nvSpPr>
          <p:cNvPr id="17" name="Title 1"/>
          <p:cNvSpPr txBox="1">
            <a:spLocks/>
          </p:cNvSpPr>
          <p:nvPr/>
        </p:nvSpPr>
        <p:spPr>
          <a:xfrm>
            <a:off x="2512218" y="1327977"/>
            <a:ext cx="6185468" cy="374025"/>
          </a:xfrm>
          <a:prstGeom prst="rect">
            <a:avLst/>
          </a:prstGeom>
        </p:spPr>
        <p:txBody>
          <a:bodyPr vert="horz" lIns="0" tIns="0" rIns="0" bIns="0" anchor="b" anchorCtr="0">
            <a:noAutofit/>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r>
              <a:rPr lang="en-US" sz="2400" dirty="0" smtClean="0"/>
              <a:t>Zillow </a:t>
            </a:r>
            <a:r>
              <a:rPr lang="en-US" sz="2400" dirty="0"/>
              <a:t>is a home and real estate marketplace. </a:t>
            </a:r>
          </a:p>
        </p:txBody>
      </p:sp>
      <p:sp>
        <p:nvSpPr>
          <p:cNvPr id="18" name="Title 1"/>
          <p:cNvSpPr txBox="1">
            <a:spLocks/>
          </p:cNvSpPr>
          <p:nvPr/>
        </p:nvSpPr>
        <p:spPr>
          <a:xfrm>
            <a:off x="2512218" y="3081278"/>
            <a:ext cx="6185468" cy="374025"/>
          </a:xfrm>
          <a:prstGeom prst="rect">
            <a:avLst/>
          </a:prstGeom>
        </p:spPr>
        <p:txBody>
          <a:bodyPr vert="horz" lIns="0" tIns="0" rIns="0" bIns="0" anchor="b" anchorCtr="0">
            <a:noAutofit/>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r>
              <a:rPr lang="en-US" sz="2400" dirty="0" smtClean="0"/>
              <a:t>Zillow </a:t>
            </a:r>
            <a:r>
              <a:rPr lang="en-US" sz="2400" dirty="0"/>
              <a:t>is </a:t>
            </a:r>
            <a:r>
              <a:rPr lang="en-US" sz="2400" dirty="0" smtClean="0"/>
              <a:t>a media and technology company.</a:t>
            </a:r>
            <a:endParaRPr lang="en-US" sz="2400" dirty="0"/>
          </a:p>
        </p:txBody>
      </p:sp>
      <p:sp>
        <p:nvSpPr>
          <p:cNvPr id="19" name="TextBox 18"/>
          <p:cNvSpPr txBox="1"/>
          <p:nvPr/>
        </p:nvSpPr>
        <p:spPr>
          <a:xfrm>
            <a:off x="2512218" y="1886833"/>
            <a:ext cx="5769429" cy="738664"/>
          </a:xfrm>
          <a:prstGeom prst="rect">
            <a:avLst/>
          </a:prstGeom>
          <a:noFill/>
        </p:spPr>
        <p:txBody>
          <a:bodyPr wrap="square" lIns="0" tIns="0" rIns="0" bIns="0" rtlCol="0">
            <a:spAutoFit/>
          </a:bodyPr>
          <a:lstStyle/>
          <a:p>
            <a:pPr marL="0" lvl="1"/>
            <a:r>
              <a:rPr lang="en-US" sz="1600" dirty="0">
                <a:solidFill>
                  <a:schemeClr val="tx2"/>
                </a:solidFill>
              </a:rPr>
              <a:t>Zillow helps consumers and industry professionals find and share vital information about homes, real estate, mortgages, and home improvement</a:t>
            </a:r>
            <a:r>
              <a:rPr lang="en-US" sz="1600" dirty="0" smtClean="0">
                <a:solidFill>
                  <a:schemeClr val="tx2"/>
                </a:solidFill>
              </a:rPr>
              <a:t>.</a:t>
            </a:r>
            <a:endParaRPr lang="en-US" sz="1600" dirty="0">
              <a:solidFill>
                <a:schemeClr val="tx2"/>
              </a:solidFill>
            </a:endParaRPr>
          </a:p>
        </p:txBody>
      </p:sp>
      <p:sp>
        <p:nvSpPr>
          <p:cNvPr id="21" name="TextBox 20"/>
          <p:cNvSpPr txBox="1"/>
          <p:nvPr/>
        </p:nvSpPr>
        <p:spPr>
          <a:xfrm>
            <a:off x="2512218" y="3619016"/>
            <a:ext cx="6041572" cy="738664"/>
          </a:xfrm>
          <a:prstGeom prst="rect">
            <a:avLst/>
          </a:prstGeom>
          <a:noFill/>
        </p:spPr>
        <p:txBody>
          <a:bodyPr wrap="square" lIns="0" tIns="0" rIns="0" bIns="0" rtlCol="0">
            <a:spAutoFit/>
          </a:bodyPr>
          <a:lstStyle/>
          <a:p>
            <a:r>
              <a:rPr lang="en-US" sz="1600" dirty="0">
                <a:solidFill>
                  <a:schemeClr val="tx2"/>
                </a:solidFill>
              </a:rPr>
              <a:t>Zillow </a:t>
            </a:r>
            <a:r>
              <a:rPr lang="en-US" sz="1600" dirty="0" smtClean="0">
                <a:solidFill>
                  <a:schemeClr val="tx2"/>
                </a:solidFill>
              </a:rPr>
              <a:t>helps </a:t>
            </a:r>
            <a:r>
              <a:rPr lang="en-US" sz="1600" dirty="0">
                <a:solidFill>
                  <a:schemeClr val="tx2"/>
                </a:solidFill>
              </a:rPr>
              <a:t>consumers inform their home </a:t>
            </a:r>
            <a:r>
              <a:rPr lang="en-US" sz="1600" dirty="0" smtClean="0">
                <a:solidFill>
                  <a:schemeClr val="tx2"/>
                </a:solidFill>
              </a:rPr>
              <a:t>search</a:t>
            </a:r>
            <a:r>
              <a:rPr lang="en-US" sz="1600" dirty="0">
                <a:solidFill>
                  <a:schemeClr val="tx2"/>
                </a:solidFill>
              </a:rPr>
              <a:t> </a:t>
            </a:r>
            <a:r>
              <a:rPr lang="en-US" sz="1600" dirty="0" smtClean="0">
                <a:solidFill>
                  <a:schemeClr val="tx2"/>
                </a:solidFill>
              </a:rPr>
              <a:t>through its living database of more than 110 million homes. It </a:t>
            </a:r>
            <a:r>
              <a:rPr lang="en-US" sz="1600" dirty="0">
                <a:solidFill>
                  <a:schemeClr val="tx2"/>
                </a:solidFill>
              </a:rPr>
              <a:t>also provides </a:t>
            </a:r>
            <a:r>
              <a:rPr lang="en-US" sz="1600" dirty="0" smtClean="0">
                <a:solidFill>
                  <a:schemeClr val="tx2"/>
                </a:solidFill>
              </a:rPr>
              <a:t>marketing and advertising solutions </a:t>
            </a:r>
            <a:r>
              <a:rPr lang="en-US" sz="1600" dirty="0">
                <a:solidFill>
                  <a:schemeClr val="tx2"/>
                </a:solidFill>
              </a:rPr>
              <a:t>for home-related </a:t>
            </a:r>
            <a:r>
              <a:rPr lang="en-US" sz="1600" dirty="0" smtClean="0">
                <a:solidFill>
                  <a:schemeClr val="tx2"/>
                </a:solidFill>
              </a:rPr>
              <a:t>professionals.</a:t>
            </a:r>
          </a:p>
        </p:txBody>
      </p:sp>
      <p:sp>
        <p:nvSpPr>
          <p:cNvPr id="22" name="Title 1"/>
          <p:cNvSpPr txBox="1">
            <a:spLocks/>
          </p:cNvSpPr>
          <p:nvPr/>
        </p:nvSpPr>
        <p:spPr>
          <a:xfrm>
            <a:off x="2512218" y="4834580"/>
            <a:ext cx="6185468" cy="363442"/>
          </a:xfrm>
          <a:prstGeom prst="rect">
            <a:avLst/>
          </a:prstGeom>
        </p:spPr>
        <p:txBody>
          <a:bodyPr vert="horz" lIns="0" tIns="0" rIns="0" bIns="0" anchor="b" anchorCtr="0">
            <a:noAutofit/>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r>
              <a:rPr lang="en-US" sz="2400" dirty="0" smtClean="0"/>
              <a:t>Zillow </a:t>
            </a:r>
            <a:r>
              <a:rPr lang="en-US" sz="2400" dirty="0"/>
              <a:t>is </a:t>
            </a:r>
            <a:r>
              <a:rPr lang="en-US" sz="2400" dirty="0" smtClean="0"/>
              <a:t>not a brokerage or franchise.</a:t>
            </a:r>
          </a:p>
        </p:txBody>
      </p:sp>
      <p:sp>
        <p:nvSpPr>
          <p:cNvPr id="25" name="TextBox 24"/>
          <p:cNvSpPr txBox="1"/>
          <p:nvPr/>
        </p:nvSpPr>
        <p:spPr>
          <a:xfrm>
            <a:off x="2512218" y="5351200"/>
            <a:ext cx="6041572" cy="246221"/>
          </a:xfrm>
          <a:prstGeom prst="rect">
            <a:avLst/>
          </a:prstGeom>
          <a:noFill/>
        </p:spPr>
        <p:txBody>
          <a:bodyPr wrap="square" lIns="0" tIns="0" rIns="0" bIns="0" rtlCol="0">
            <a:spAutoFit/>
          </a:bodyPr>
          <a:lstStyle/>
          <a:p>
            <a:r>
              <a:rPr lang="en-US" sz="1600" dirty="0" smtClean="0">
                <a:solidFill>
                  <a:schemeClr val="tx2"/>
                </a:solidFill>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87" y="3110690"/>
            <a:ext cx="1294360" cy="11293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82" y="1306630"/>
            <a:ext cx="1459171" cy="1318867"/>
          </a:xfrm>
          <a:prstGeom prst="rect">
            <a:avLst/>
          </a:prstGeom>
        </p:spPr>
      </p:pic>
      <p:grpSp>
        <p:nvGrpSpPr>
          <p:cNvPr id="12" name="Group 11"/>
          <p:cNvGrpSpPr/>
          <p:nvPr/>
        </p:nvGrpSpPr>
        <p:grpSpPr>
          <a:xfrm>
            <a:off x="719087" y="4660423"/>
            <a:ext cx="1312178" cy="1509574"/>
            <a:chOff x="701269" y="4577295"/>
            <a:chExt cx="1329996" cy="1509574"/>
          </a:xfrm>
        </p:grpSpPr>
        <p:grpSp>
          <p:nvGrpSpPr>
            <p:cNvPr id="10" name="Group 9"/>
            <p:cNvGrpSpPr/>
            <p:nvPr/>
          </p:nvGrpSpPr>
          <p:grpSpPr>
            <a:xfrm>
              <a:off x="1098039" y="4681677"/>
              <a:ext cx="587241" cy="455345"/>
              <a:chOff x="4192576" y="6032867"/>
              <a:chExt cx="587241" cy="455345"/>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73627"/>
              <a:stretch/>
            </p:blipFill>
            <p:spPr>
              <a:xfrm>
                <a:off x="4254921" y="6087449"/>
                <a:ext cx="462552" cy="380013"/>
              </a:xfrm>
              <a:prstGeom prst="rect">
                <a:avLst/>
              </a:prstGeom>
            </p:spPr>
          </p:pic>
          <p:sp>
            <p:nvSpPr>
              <p:cNvPr id="9" name="Rectangle 8"/>
              <p:cNvSpPr/>
              <p:nvPr/>
            </p:nvSpPr>
            <p:spPr>
              <a:xfrm>
                <a:off x="4192576" y="6032867"/>
                <a:ext cx="587241" cy="455345"/>
              </a:xfrm>
              <a:prstGeom prst="rect">
                <a:avLst/>
              </a:prstGeom>
              <a:solidFill>
                <a:schemeClr val="bg1">
                  <a:alpha val="52000"/>
                </a:schemeClr>
              </a:solidFill>
              <a:ln>
                <a:noFill/>
              </a:ln>
              <a:effectLst/>
              <a:scene3d>
                <a:camera prst="orthographicFront" fov="0">
                  <a:rot lat="0" lon="0" rev="0"/>
                </a:camera>
                <a:lightRig rig="balanced"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269" y="4577295"/>
              <a:ext cx="1329996" cy="1509574"/>
            </a:xfrm>
            <a:prstGeom prst="rect">
              <a:avLst/>
            </a:prstGeom>
          </p:spPr>
        </p:pic>
      </p:grpSp>
    </p:spTree>
    <p:extLst>
      <p:ext uri="{BB962C8B-B14F-4D97-AF65-F5344CB8AC3E}">
        <p14:creationId xmlns:p14="http://schemas.microsoft.com/office/powerpoint/2010/main" val="1577672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0110" r="9087" b="7139"/>
          <a:stretch/>
        </p:blipFill>
        <p:spPr>
          <a:xfrm>
            <a:off x="647350" y="2303714"/>
            <a:ext cx="7104268" cy="3768182"/>
          </a:xfrm>
          <a:prstGeom prst="rect">
            <a:avLst/>
          </a:prstGeom>
        </p:spPr>
      </p:pic>
      <p:sp>
        <p:nvSpPr>
          <p:cNvPr id="6" name="Title 5"/>
          <p:cNvSpPr>
            <a:spLocks noGrp="1"/>
          </p:cNvSpPr>
          <p:nvPr>
            <p:ph type="title"/>
          </p:nvPr>
        </p:nvSpPr>
        <p:spPr>
          <a:xfrm>
            <a:off x="457199" y="223773"/>
            <a:ext cx="8489374" cy="683416"/>
          </a:xfrm>
        </p:spPr>
        <p:txBody>
          <a:bodyPr/>
          <a:lstStyle/>
          <a:p>
            <a:r>
              <a:rPr lang="en-US" dirty="0" smtClean="0"/>
              <a:t>Opportunity. </a:t>
            </a:r>
            <a:endParaRPr lang="en-US" dirty="0"/>
          </a:p>
        </p:txBody>
      </p:sp>
      <p:sp>
        <p:nvSpPr>
          <p:cNvPr id="13" name="TextBox 12"/>
          <p:cNvSpPr txBox="1"/>
          <p:nvPr/>
        </p:nvSpPr>
        <p:spPr>
          <a:xfrm>
            <a:off x="1405678" y="6445942"/>
            <a:ext cx="6345940" cy="400110"/>
          </a:xfrm>
          <a:prstGeom prst="rect">
            <a:avLst/>
          </a:prstGeom>
          <a:noFill/>
        </p:spPr>
        <p:txBody>
          <a:bodyPr wrap="square" rtlCol="0">
            <a:spAutoFit/>
          </a:bodyPr>
          <a:lstStyle/>
          <a:p>
            <a:r>
              <a:rPr lang="en-US" sz="1000" dirty="0" smtClean="0">
                <a:solidFill>
                  <a:schemeClr val="tx2"/>
                </a:solidFill>
              </a:rPr>
              <a:t>Sources: ¹comScore Media Metrix Real Estate Category Ranking by Unique Visitors, July 2014, US Data; ²Internal tracking via Google Analytics, July 2014</a:t>
            </a:r>
          </a:p>
        </p:txBody>
      </p:sp>
      <p:sp>
        <p:nvSpPr>
          <p:cNvPr id="26" name="TextBox 25"/>
          <p:cNvSpPr txBox="1"/>
          <p:nvPr/>
        </p:nvSpPr>
        <p:spPr>
          <a:xfrm>
            <a:off x="647350" y="1760016"/>
            <a:ext cx="3362325" cy="276999"/>
          </a:xfrm>
          <a:prstGeom prst="rect">
            <a:avLst/>
          </a:prstGeom>
          <a:noFill/>
        </p:spPr>
        <p:txBody>
          <a:bodyPr wrap="square" lIns="0" tIns="0" rIns="0" bIns="0" rtlCol="0">
            <a:spAutoFit/>
          </a:bodyPr>
          <a:lstStyle/>
          <a:p>
            <a:r>
              <a:rPr lang="en-US" dirty="0" smtClean="0">
                <a:solidFill>
                  <a:schemeClr val="accent2"/>
                </a:solidFill>
              </a:rPr>
              <a:t>Monthly Unique Users²</a:t>
            </a:r>
            <a:endParaRPr lang="en-US" dirty="0">
              <a:solidFill>
                <a:schemeClr val="accent2"/>
              </a:solidFill>
            </a:endParaRPr>
          </a:p>
        </p:txBody>
      </p:sp>
      <p:sp>
        <p:nvSpPr>
          <p:cNvPr id="27" name="TextBox 26"/>
          <p:cNvSpPr txBox="1"/>
          <p:nvPr/>
        </p:nvSpPr>
        <p:spPr>
          <a:xfrm>
            <a:off x="666400" y="2026715"/>
            <a:ext cx="1752600" cy="215444"/>
          </a:xfrm>
          <a:prstGeom prst="rect">
            <a:avLst/>
          </a:prstGeom>
          <a:noFill/>
        </p:spPr>
        <p:txBody>
          <a:bodyPr wrap="square" lIns="0" tIns="0" rIns="0" bIns="0" rtlCol="0">
            <a:spAutoFit/>
          </a:bodyPr>
          <a:lstStyle/>
          <a:p>
            <a:r>
              <a:rPr lang="en-US" sz="1400" dirty="0" smtClean="0">
                <a:solidFill>
                  <a:schemeClr val="tx2"/>
                </a:solidFill>
              </a:rPr>
              <a:t>Millions</a:t>
            </a:r>
            <a:endParaRPr lang="en-US" sz="1400" dirty="0">
              <a:solidFill>
                <a:schemeClr val="tx2"/>
              </a:solidFill>
            </a:endParaRPr>
          </a:p>
        </p:txBody>
      </p:sp>
      <p:sp>
        <p:nvSpPr>
          <p:cNvPr id="28" name="Title 1"/>
          <p:cNvSpPr txBox="1">
            <a:spLocks/>
          </p:cNvSpPr>
          <p:nvPr/>
        </p:nvSpPr>
        <p:spPr>
          <a:xfrm>
            <a:off x="596332" y="1200193"/>
            <a:ext cx="8071418" cy="374025"/>
          </a:xfrm>
          <a:prstGeom prst="rect">
            <a:avLst/>
          </a:prstGeom>
        </p:spPr>
        <p:txBody>
          <a:bodyPr vert="horz" lIns="0" tIns="0" rIns="0" bIns="0" anchor="b" anchorCtr="0">
            <a:noAutofit/>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pPr>
              <a:buClr>
                <a:srgbClr val="88BB44"/>
              </a:buClr>
            </a:pPr>
            <a:r>
              <a:rPr lang="en-US" sz="2000" dirty="0" smtClean="0">
                <a:latin typeface="+mn-lt"/>
              </a:rPr>
              <a:t>Your listings appear on the Yahoo-Zillow Real Estate Network – the largest on the Web.¹ </a:t>
            </a:r>
            <a:endParaRPr lang="en-US" sz="2000" dirty="0">
              <a:latin typeface="+mn-lt"/>
            </a:endParaRPr>
          </a:p>
        </p:txBody>
      </p:sp>
      <p:grpSp>
        <p:nvGrpSpPr>
          <p:cNvPr id="2" name="Group 1"/>
          <p:cNvGrpSpPr/>
          <p:nvPr/>
        </p:nvGrpSpPr>
        <p:grpSpPr>
          <a:xfrm>
            <a:off x="7425917" y="2553428"/>
            <a:ext cx="1399633" cy="638366"/>
            <a:chOff x="7515766" y="2971802"/>
            <a:chExt cx="1513934" cy="638366"/>
          </a:xfrm>
        </p:grpSpPr>
        <p:sp>
          <p:nvSpPr>
            <p:cNvPr id="25" name="Pentagon 24"/>
            <p:cNvSpPr/>
            <p:nvPr/>
          </p:nvSpPr>
          <p:spPr>
            <a:xfrm flipH="1">
              <a:off x="7515766" y="2971802"/>
              <a:ext cx="1513934" cy="638366"/>
            </a:xfrm>
            <a:prstGeom prst="homePlate">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92D050"/>
                </a:solidFill>
                <a:latin typeface="Franklin Gothic Medium" panose="020B0603020102020204" pitchFamily="34" charset="0"/>
              </a:endParaRPr>
            </a:p>
          </p:txBody>
        </p:sp>
        <p:sp>
          <p:nvSpPr>
            <p:cNvPr id="3" name="TextBox 2"/>
            <p:cNvSpPr txBox="1"/>
            <p:nvPr/>
          </p:nvSpPr>
          <p:spPr>
            <a:xfrm>
              <a:off x="7876309" y="3088529"/>
              <a:ext cx="1153391" cy="430887"/>
            </a:xfrm>
            <a:prstGeom prst="rect">
              <a:avLst/>
            </a:prstGeom>
            <a:noFill/>
          </p:spPr>
          <p:txBody>
            <a:bodyPr wrap="square" lIns="0" tIns="0" rIns="0" bIns="0" rtlCol="0">
              <a:spAutoFit/>
            </a:bodyPr>
            <a:lstStyle/>
            <a:p>
              <a:pPr lvl="0"/>
              <a:r>
                <a:rPr lang="en-US" sz="1400" dirty="0" smtClean="0">
                  <a:solidFill>
                    <a:srgbClr val="FFFFFF"/>
                  </a:solidFill>
                  <a:latin typeface="Franklin Gothic Medium" panose="020B0603020102020204" pitchFamily="34" charset="0"/>
                </a:rPr>
                <a:t>JUL 2014</a:t>
              </a:r>
              <a:endParaRPr lang="en-US" sz="1400" dirty="0">
                <a:solidFill>
                  <a:srgbClr val="FFFFFF"/>
                </a:solidFill>
                <a:latin typeface="Franklin Gothic Medium" panose="020B0603020102020204" pitchFamily="34" charset="0"/>
              </a:endParaRPr>
            </a:p>
            <a:p>
              <a:pPr lvl="0"/>
              <a:r>
                <a:rPr lang="en-US" sz="1400" dirty="0" smtClean="0">
                  <a:solidFill>
                    <a:srgbClr val="92D050"/>
                  </a:solidFill>
                  <a:latin typeface="Franklin Gothic Medium" panose="020B0603020102020204" pitchFamily="34" charset="0"/>
                </a:rPr>
                <a:t>89 million</a:t>
              </a:r>
              <a:endParaRPr lang="en-US" sz="1400" dirty="0" smtClean="0"/>
            </a:p>
          </p:txBody>
        </p:sp>
      </p:grpSp>
    </p:spTree>
    <p:extLst>
      <p:ext uri="{BB962C8B-B14F-4D97-AF65-F5344CB8AC3E}">
        <p14:creationId xmlns:p14="http://schemas.microsoft.com/office/powerpoint/2010/main" val="65807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a:t>
            </a:r>
            <a:endParaRPr lang="en-US" dirty="0"/>
          </a:p>
        </p:txBody>
      </p:sp>
      <p:sp>
        <p:nvSpPr>
          <p:cNvPr id="4" name="TextBox 3"/>
          <p:cNvSpPr txBox="1"/>
          <p:nvPr/>
        </p:nvSpPr>
        <p:spPr>
          <a:xfrm>
            <a:off x="1627746" y="1749627"/>
            <a:ext cx="3362325" cy="276999"/>
          </a:xfrm>
          <a:prstGeom prst="rect">
            <a:avLst/>
          </a:prstGeom>
          <a:noFill/>
        </p:spPr>
        <p:txBody>
          <a:bodyPr wrap="square" lIns="0" tIns="0" rIns="0" bIns="0" rtlCol="0">
            <a:spAutoFit/>
          </a:bodyPr>
          <a:lstStyle/>
          <a:p>
            <a:r>
              <a:rPr lang="en-US" dirty="0" smtClean="0">
                <a:solidFill>
                  <a:schemeClr val="accent2"/>
                </a:solidFill>
              </a:rPr>
              <a:t>Monthly Unique Users, Desktop</a:t>
            </a:r>
            <a:endParaRPr lang="en-US" dirty="0">
              <a:solidFill>
                <a:schemeClr val="accent2"/>
              </a:solidFill>
            </a:endParaRPr>
          </a:p>
        </p:txBody>
      </p:sp>
      <p:sp>
        <p:nvSpPr>
          <p:cNvPr id="5" name="TextBox 4"/>
          <p:cNvSpPr txBox="1"/>
          <p:nvPr/>
        </p:nvSpPr>
        <p:spPr>
          <a:xfrm>
            <a:off x="1646796" y="2016326"/>
            <a:ext cx="1752600" cy="215444"/>
          </a:xfrm>
          <a:prstGeom prst="rect">
            <a:avLst/>
          </a:prstGeom>
          <a:noFill/>
        </p:spPr>
        <p:txBody>
          <a:bodyPr wrap="square" lIns="0" tIns="0" rIns="0" bIns="0" rtlCol="0">
            <a:spAutoFit/>
          </a:bodyPr>
          <a:lstStyle/>
          <a:p>
            <a:r>
              <a:rPr lang="en-US" sz="1400" dirty="0" smtClean="0">
                <a:solidFill>
                  <a:schemeClr val="tx2"/>
                </a:solidFill>
              </a:rPr>
              <a:t>Millions</a:t>
            </a:r>
            <a:endParaRPr lang="en-US" sz="1400" dirty="0">
              <a:solidFill>
                <a:schemeClr val="tx2"/>
              </a:solidFill>
            </a:endParaRPr>
          </a:p>
        </p:txBody>
      </p:sp>
      <p:sp>
        <p:nvSpPr>
          <p:cNvPr id="6" name="Title 1"/>
          <p:cNvSpPr txBox="1">
            <a:spLocks/>
          </p:cNvSpPr>
          <p:nvPr/>
        </p:nvSpPr>
        <p:spPr>
          <a:xfrm>
            <a:off x="615382" y="1086387"/>
            <a:ext cx="8071418" cy="374025"/>
          </a:xfrm>
          <a:prstGeom prst="rect">
            <a:avLst/>
          </a:prstGeom>
        </p:spPr>
        <p:txBody>
          <a:bodyPr vert="horz" lIns="0" tIns="0" rIns="0" bIns="0" anchor="b" anchorCtr="0">
            <a:noAutofit/>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pPr>
              <a:buClr>
                <a:srgbClr val="88BB44"/>
              </a:buClr>
            </a:pPr>
            <a:r>
              <a:rPr lang="en-US" sz="2000" dirty="0" smtClean="0">
                <a:latin typeface="+mn-lt"/>
              </a:rPr>
              <a:t>On desktop, Zillow is nearly twice the size of Trulia and Realtor.com.</a:t>
            </a:r>
            <a:endParaRPr lang="en-US" sz="2000" dirty="0">
              <a:latin typeface="+mn-lt"/>
            </a:endParaRPr>
          </a:p>
        </p:txBody>
      </p:sp>
      <p:sp>
        <p:nvSpPr>
          <p:cNvPr id="7" name="TextBox 6"/>
          <p:cNvSpPr txBox="1"/>
          <p:nvPr/>
        </p:nvSpPr>
        <p:spPr>
          <a:xfrm>
            <a:off x="1405678" y="6445942"/>
            <a:ext cx="6345940" cy="246221"/>
          </a:xfrm>
          <a:prstGeom prst="rect">
            <a:avLst/>
          </a:prstGeom>
          <a:noFill/>
        </p:spPr>
        <p:txBody>
          <a:bodyPr wrap="square" rtlCol="0">
            <a:spAutoFit/>
          </a:bodyPr>
          <a:lstStyle/>
          <a:p>
            <a:r>
              <a:rPr lang="en-US" sz="1000" dirty="0" smtClean="0">
                <a:solidFill>
                  <a:schemeClr val="tx2"/>
                </a:solidFill>
              </a:rPr>
              <a:t>Source: comScore Media Metrix, June 2014</a:t>
            </a:r>
          </a:p>
        </p:txBody>
      </p:sp>
      <p:pic>
        <p:nvPicPr>
          <p:cNvPr id="11" name="Picture 10"/>
          <p:cNvPicPr>
            <a:picLocks noChangeAspect="1"/>
          </p:cNvPicPr>
          <p:nvPr/>
        </p:nvPicPr>
        <p:blipFill>
          <a:blip r:embed="rId2"/>
          <a:stretch>
            <a:fillRect/>
          </a:stretch>
        </p:blipFill>
        <p:spPr>
          <a:xfrm>
            <a:off x="1653151" y="2365730"/>
            <a:ext cx="6298312" cy="3785688"/>
          </a:xfrm>
          <a:prstGeom prst="rect">
            <a:avLst/>
          </a:prstGeom>
        </p:spPr>
      </p:pic>
    </p:spTree>
    <p:extLst>
      <p:ext uri="{BB962C8B-B14F-4D97-AF65-F5344CB8AC3E}">
        <p14:creationId xmlns:p14="http://schemas.microsoft.com/office/powerpoint/2010/main" val="354827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2"/>
          <a:srcRect l="5965" r="18334"/>
          <a:stretch/>
        </p:blipFill>
        <p:spPr>
          <a:xfrm>
            <a:off x="612251" y="2533895"/>
            <a:ext cx="3470564" cy="3639627"/>
          </a:xfrm>
          <a:prstGeom prst="rect">
            <a:avLst/>
          </a:prstGeom>
        </p:spPr>
      </p:pic>
      <p:sp>
        <p:nvSpPr>
          <p:cNvPr id="9" name="Title 8"/>
          <p:cNvSpPr>
            <a:spLocks noGrp="1"/>
          </p:cNvSpPr>
          <p:nvPr>
            <p:ph type="title"/>
          </p:nvPr>
        </p:nvSpPr>
        <p:spPr/>
        <p:txBody>
          <a:bodyPr/>
          <a:lstStyle/>
          <a:p>
            <a:r>
              <a:rPr lang="en-US" dirty="0" smtClean="0"/>
              <a:t>Exposure. </a:t>
            </a:r>
            <a:endParaRPr lang="en-US" dirty="0"/>
          </a:p>
        </p:txBody>
      </p:sp>
      <p:sp>
        <p:nvSpPr>
          <p:cNvPr id="10" name="TextBox 9"/>
          <p:cNvSpPr txBox="1"/>
          <p:nvPr/>
        </p:nvSpPr>
        <p:spPr>
          <a:xfrm>
            <a:off x="1439339" y="6295269"/>
            <a:ext cx="4045917" cy="553998"/>
          </a:xfrm>
          <a:prstGeom prst="rect">
            <a:avLst/>
          </a:prstGeom>
          <a:noFill/>
        </p:spPr>
        <p:txBody>
          <a:bodyPr wrap="square" rtlCol="0">
            <a:spAutoFit/>
          </a:bodyPr>
          <a:lstStyle/>
          <a:p>
            <a:r>
              <a:rPr lang="en-US" sz="1000" dirty="0" smtClean="0">
                <a:solidFill>
                  <a:schemeClr val="tx2"/>
                </a:solidFill>
              </a:rPr>
              <a:t>¹Zillow Internal, June 2014</a:t>
            </a:r>
          </a:p>
          <a:p>
            <a:r>
              <a:rPr lang="en-US" sz="1000" dirty="0" smtClean="0">
                <a:solidFill>
                  <a:schemeClr val="tx2"/>
                </a:solidFill>
              </a:rPr>
              <a:t>²comScore Mobile Metrix Key Measures, June 2014</a:t>
            </a:r>
          </a:p>
          <a:p>
            <a:r>
              <a:rPr lang="en-US" sz="1000" dirty="0" smtClean="0">
                <a:solidFill>
                  <a:schemeClr val="tx2"/>
                </a:solidFill>
              </a:rPr>
              <a:t>³Google Analytics, July 2014</a:t>
            </a:r>
          </a:p>
        </p:txBody>
      </p:sp>
      <p:sp>
        <p:nvSpPr>
          <p:cNvPr id="14" name="Title 1"/>
          <p:cNvSpPr txBox="1">
            <a:spLocks/>
          </p:cNvSpPr>
          <p:nvPr/>
        </p:nvSpPr>
        <p:spPr>
          <a:xfrm>
            <a:off x="596332" y="1189853"/>
            <a:ext cx="8071418" cy="374025"/>
          </a:xfrm>
          <a:prstGeom prst="rect">
            <a:avLst/>
          </a:prstGeom>
        </p:spPr>
        <p:txBody>
          <a:bodyPr vert="horz" lIns="0" tIns="0" rIns="0" bIns="0" anchor="b" anchorCtr="0">
            <a:noAutofit/>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pPr>
              <a:buClr>
                <a:srgbClr val="88BB44"/>
              </a:buClr>
            </a:pPr>
            <a:r>
              <a:rPr lang="en-US" sz="2000" dirty="0" smtClean="0">
                <a:latin typeface="+mn-lt"/>
              </a:rPr>
              <a:t>In addition to Zillow, your listings appear on Zillow Mobile – the most popular suite of mobile real estate apps across all major platforms.¹ </a:t>
            </a:r>
            <a:endParaRPr lang="en-US" sz="2000" dirty="0">
              <a:latin typeface="+mn-lt"/>
            </a:endParaRPr>
          </a:p>
        </p:txBody>
      </p:sp>
      <p:sp>
        <p:nvSpPr>
          <p:cNvPr id="5" name="TextBox 4"/>
          <p:cNvSpPr txBox="1"/>
          <p:nvPr/>
        </p:nvSpPr>
        <p:spPr>
          <a:xfrm>
            <a:off x="596333" y="1866907"/>
            <a:ext cx="3362325" cy="276999"/>
          </a:xfrm>
          <a:prstGeom prst="rect">
            <a:avLst/>
          </a:prstGeom>
          <a:noFill/>
        </p:spPr>
        <p:txBody>
          <a:bodyPr wrap="square" lIns="0" tIns="0" rIns="0" bIns="0" rtlCol="0">
            <a:spAutoFit/>
          </a:bodyPr>
          <a:lstStyle/>
          <a:p>
            <a:r>
              <a:rPr lang="en-US" dirty="0" smtClean="0">
                <a:solidFill>
                  <a:schemeClr val="accent2"/>
                </a:solidFill>
              </a:rPr>
              <a:t>Monthly unique users, mobile²</a:t>
            </a:r>
            <a:endParaRPr lang="en-US" dirty="0">
              <a:solidFill>
                <a:schemeClr val="accent2"/>
              </a:solidFill>
            </a:endParaRPr>
          </a:p>
        </p:txBody>
      </p:sp>
      <p:sp>
        <p:nvSpPr>
          <p:cNvPr id="6" name="TextBox 5"/>
          <p:cNvSpPr txBox="1"/>
          <p:nvPr/>
        </p:nvSpPr>
        <p:spPr>
          <a:xfrm>
            <a:off x="615383" y="2133606"/>
            <a:ext cx="1752600" cy="215444"/>
          </a:xfrm>
          <a:prstGeom prst="rect">
            <a:avLst/>
          </a:prstGeom>
          <a:noFill/>
        </p:spPr>
        <p:txBody>
          <a:bodyPr wrap="square" lIns="0" tIns="0" rIns="0" bIns="0" rtlCol="0">
            <a:spAutoFit/>
          </a:bodyPr>
          <a:lstStyle/>
          <a:p>
            <a:r>
              <a:rPr lang="en-US" sz="1400" dirty="0" smtClean="0">
                <a:solidFill>
                  <a:schemeClr val="tx2"/>
                </a:solidFill>
              </a:rPr>
              <a:t>Millions</a:t>
            </a:r>
            <a:endParaRPr lang="en-US" sz="1400" dirty="0">
              <a:solidFill>
                <a:schemeClr val="tx2"/>
              </a:solidFill>
            </a:endParaRPr>
          </a:p>
        </p:txBody>
      </p:sp>
      <p:grpSp>
        <p:nvGrpSpPr>
          <p:cNvPr id="2060" name="Group 2059"/>
          <p:cNvGrpSpPr/>
          <p:nvPr/>
        </p:nvGrpSpPr>
        <p:grpSpPr>
          <a:xfrm>
            <a:off x="4198772" y="3080432"/>
            <a:ext cx="2805551" cy="848088"/>
            <a:chOff x="6909945" y="2958495"/>
            <a:chExt cx="2805551" cy="848088"/>
          </a:xfrm>
        </p:grpSpPr>
        <p:grpSp>
          <p:nvGrpSpPr>
            <p:cNvPr id="25" name="Group 24"/>
            <p:cNvGrpSpPr/>
            <p:nvPr/>
          </p:nvGrpSpPr>
          <p:grpSpPr>
            <a:xfrm>
              <a:off x="6909945" y="2958495"/>
              <a:ext cx="2805551" cy="184666"/>
              <a:chOff x="7325585" y="2615592"/>
              <a:chExt cx="2805551" cy="184666"/>
            </a:xfrm>
          </p:grpSpPr>
          <p:sp>
            <p:nvSpPr>
              <p:cNvPr id="19" name="Rectangle 18"/>
              <p:cNvSpPr/>
              <p:nvPr/>
            </p:nvSpPr>
            <p:spPr>
              <a:xfrm>
                <a:off x="7325585" y="2642982"/>
                <a:ext cx="236403" cy="129886"/>
              </a:xfrm>
              <a:prstGeom prst="rect">
                <a:avLst/>
              </a:prstGeom>
              <a:solidFill>
                <a:srgbClr val="1F497D"/>
              </a:solidFill>
              <a:ln>
                <a:noFill/>
              </a:ln>
              <a:effectLst/>
              <a:scene3d>
                <a:camera prst="orthographicFront" fov="0">
                  <a:rot lat="0" lon="0" rev="0"/>
                </a:camera>
                <a:lightRig rig="balanced" dir="t">
                  <a:rot lat="0" lon="0" rev="0"/>
                </a:lightRig>
              </a:scene3d>
              <a:sp3d prstMaterial="matte">
                <a:contourClr>
                  <a:schemeClr val="accent1">
                    <a:tint val="100000"/>
                    <a:shade val="100000"/>
                    <a:hueMod val="100000"/>
                    <a:satMod val="10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658099" y="2615592"/>
                <a:ext cx="2473037" cy="184666"/>
              </a:xfrm>
              <a:prstGeom prst="rect">
                <a:avLst/>
              </a:prstGeom>
              <a:noFill/>
            </p:spPr>
            <p:txBody>
              <a:bodyPr wrap="square" lIns="0" tIns="0" rIns="0" bIns="0" rtlCol="0">
                <a:spAutoFit/>
              </a:bodyPr>
              <a:lstStyle/>
              <a:p>
                <a:r>
                  <a:rPr lang="en-US" sz="1200" dirty="0" smtClean="0">
                    <a:solidFill>
                      <a:schemeClr val="tx2"/>
                    </a:solidFill>
                    <a:latin typeface="+mj-lt"/>
                  </a:rPr>
                  <a:t>Yahoo/Zillow</a:t>
                </a:r>
              </a:p>
            </p:txBody>
          </p:sp>
        </p:grpSp>
        <p:grpSp>
          <p:nvGrpSpPr>
            <p:cNvPr id="28" name="Group 27"/>
            <p:cNvGrpSpPr/>
            <p:nvPr/>
          </p:nvGrpSpPr>
          <p:grpSpPr>
            <a:xfrm>
              <a:off x="6909945" y="3290206"/>
              <a:ext cx="2805551" cy="184666"/>
              <a:chOff x="7325585" y="2947303"/>
              <a:chExt cx="2805551" cy="184666"/>
            </a:xfrm>
          </p:grpSpPr>
          <p:sp>
            <p:nvSpPr>
              <p:cNvPr id="26" name="Rectangle 25"/>
              <p:cNvSpPr/>
              <p:nvPr/>
            </p:nvSpPr>
            <p:spPr>
              <a:xfrm>
                <a:off x="7325585" y="2974693"/>
                <a:ext cx="236403" cy="129886"/>
              </a:xfrm>
              <a:prstGeom prst="rect">
                <a:avLst/>
              </a:prstGeom>
              <a:solidFill>
                <a:srgbClr val="88BB44"/>
              </a:solidFill>
              <a:ln>
                <a:noFill/>
              </a:ln>
              <a:effectLst/>
              <a:scene3d>
                <a:camera prst="orthographicFront" fov="0">
                  <a:rot lat="0" lon="0" rev="0"/>
                </a:camera>
                <a:lightRig rig="balanced"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7658099" y="2947303"/>
                <a:ext cx="2473037" cy="184666"/>
              </a:xfrm>
              <a:prstGeom prst="rect">
                <a:avLst/>
              </a:prstGeom>
              <a:noFill/>
            </p:spPr>
            <p:txBody>
              <a:bodyPr wrap="square" lIns="0" tIns="0" rIns="0" bIns="0" rtlCol="0">
                <a:spAutoFit/>
              </a:bodyPr>
              <a:lstStyle/>
              <a:p>
                <a:r>
                  <a:rPr lang="en-US" sz="1200" dirty="0" smtClean="0">
                    <a:solidFill>
                      <a:schemeClr val="tx2"/>
                    </a:solidFill>
                    <a:latin typeface="+mj-lt"/>
                  </a:rPr>
                  <a:t>Trulia/RentPath</a:t>
                </a:r>
              </a:p>
            </p:txBody>
          </p:sp>
        </p:grpSp>
        <p:grpSp>
          <p:nvGrpSpPr>
            <p:cNvPr id="31" name="Group 30"/>
            <p:cNvGrpSpPr/>
            <p:nvPr/>
          </p:nvGrpSpPr>
          <p:grpSpPr>
            <a:xfrm>
              <a:off x="6909945" y="3621917"/>
              <a:ext cx="2805551" cy="184666"/>
              <a:chOff x="7325585" y="3279014"/>
              <a:chExt cx="2805551" cy="184666"/>
            </a:xfrm>
          </p:grpSpPr>
          <p:sp>
            <p:nvSpPr>
              <p:cNvPr id="27" name="Rectangle 26"/>
              <p:cNvSpPr/>
              <p:nvPr/>
            </p:nvSpPr>
            <p:spPr>
              <a:xfrm>
                <a:off x="7325585" y="3306404"/>
                <a:ext cx="236403" cy="129886"/>
              </a:xfrm>
              <a:prstGeom prst="rect">
                <a:avLst/>
              </a:prstGeom>
              <a:solidFill>
                <a:srgbClr val="FFC000"/>
              </a:solidFill>
              <a:ln>
                <a:noFill/>
              </a:ln>
              <a:effectLst/>
              <a:scene3d>
                <a:camera prst="orthographicFront" fov="0">
                  <a:rot lat="0" lon="0" rev="0"/>
                </a:camera>
                <a:lightRig rig="balanced" dir="t">
                  <a:rot lat="0" lon="0" rev="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7658099" y="3279014"/>
                <a:ext cx="2473037" cy="184666"/>
              </a:xfrm>
              <a:prstGeom prst="rect">
                <a:avLst/>
              </a:prstGeom>
              <a:noFill/>
            </p:spPr>
            <p:txBody>
              <a:bodyPr wrap="square" lIns="0" tIns="0" rIns="0" bIns="0" rtlCol="0">
                <a:spAutoFit/>
              </a:bodyPr>
              <a:lstStyle/>
              <a:p>
                <a:r>
                  <a:rPr lang="en-US" sz="1200" dirty="0" smtClean="0">
                    <a:solidFill>
                      <a:schemeClr val="tx2"/>
                    </a:solidFill>
                    <a:latin typeface="+mj-lt"/>
                  </a:rPr>
                  <a:t>Move, Inc.</a:t>
                </a:r>
              </a:p>
            </p:txBody>
          </p:sp>
        </p:grpSp>
      </p:grpSp>
      <p:cxnSp>
        <p:nvCxnSpPr>
          <p:cNvPr id="2055" name="Straight Connector 2054"/>
          <p:cNvCxnSpPr/>
          <p:nvPr/>
        </p:nvCxnSpPr>
        <p:spPr>
          <a:xfrm>
            <a:off x="2226023" y="3080432"/>
            <a:ext cx="936407" cy="0"/>
          </a:xfrm>
          <a:prstGeom prst="line">
            <a:avLst/>
          </a:prstGeom>
          <a:ln w="9525">
            <a:solidFill>
              <a:schemeClr val="bg1"/>
            </a:solidFill>
            <a:prstDash val="sysDash"/>
          </a:ln>
          <a:effectLst/>
        </p:spPr>
        <p:style>
          <a:lnRef idx="2">
            <a:schemeClr val="accent5"/>
          </a:lnRef>
          <a:fillRef idx="0">
            <a:schemeClr val="accent5"/>
          </a:fillRef>
          <a:effectRef idx="1">
            <a:schemeClr val="accent5"/>
          </a:effectRef>
          <a:fontRef idx="minor">
            <a:schemeClr val="tx1"/>
          </a:fontRef>
        </p:style>
      </p:cxnSp>
      <p:cxnSp>
        <p:nvCxnSpPr>
          <p:cNvPr id="42" name="Straight Connector 41"/>
          <p:cNvCxnSpPr/>
          <p:nvPr/>
        </p:nvCxnSpPr>
        <p:spPr>
          <a:xfrm flipH="1" flipV="1">
            <a:off x="3164617" y="3072784"/>
            <a:ext cx="8204" cy="1638721"/>
          </a:xfrm>
          <a:prstGeom prst="line">
            <a:avLst/>
          </a:prstGeom>
          <a:ln w="12700">
            <a:solidFill>
              <a:schemeClr val="bg1"/>
            </a:solidFill>
            <a:prstDash val="sysDash"/>
          </a:ln>
          <a:effectLst/>
        </p:spPr>
        <p:style>
          <a:lnRef idx="2">
            <a:schemeClr val="accent5"/>
          </a:lnRef>
          <a:fillRef idx="0">
            <a:schemeClr val="accent5"/>
          </a:fillRef>
          <a:effectRef idx="1">
            <a:schemeClr val="accent5"/>
          </a:effectRef>
          <a:fontRef idx="minor">
            <a:schemeClr val="tx1"/>
          </a:fontRef>
        </p:style>
      </p:cxnSp>
      <p:cxnSp>
        <p:nvCxnSpPr>
          <p:cNvPr id="51" name="Straight Connector 50"/>
          <p:cNvCxnSpPr/>
          <p:nvPr/>
        </p:nvCxnSpPr>
        <p:spPr>
          <a:xfrm flipH="1" flipV="1">
            <a:off x="2526995" y="3067877"/>
            <a:ext cx="14776" cy="1238625"/>
          </a:xfrm>
          <a:prstGeom prst="line">
            <a:avLst/>
          </a:prstGeom>
          <a:ln w="12700">
            <a:solidFill>
              <a:schemeClr val="bg1"/>
            </a:solidFill>
            <a:prstDash val="sysDash"/>
          </a:ln>
          <a:effectLst/>
        </p:spPr>
        <p:style>
          <a:lnRef idx="2">
            <a:schemeClr val="accent5"/>
          </a:lnRef>
          <a:fillRef idx="0">
            <a:schemeClr val="accent5"/>
          </a:fillRef>
          <a:effectRef idx="1">
            <a:schemeClr val="accent5"/>
          </a:effectRef>
          <a:fontRef idx="minor">
            <a:schemeClr val="tx1"/>
          </a:fontRef>
        </p:style>
      </p:cxnSp>
      <p:grpSp>
        <p:nvGrpSpPr>
          <p:cNvPr id="44" name="Group 43"/>
          <p:cNvGrpSpPr/>
          <p:nvPr/>
        </p:nvGrpSpPr>
        <p:grpSpPr>
          <a:xfrm>
            <a:off x="2347533" y="3455216"/>
            <a:ext cx="407840" cy="379859"/>
            <a:chOff x="2012573" y="3786032"/>
            <a:chExt cx="407840" cy="379859"/>
          </a:xfrm>
        </p:grpSpPr>
        <p:sp>
          <p:nvSpPr>
            <p:cNvPr id="59" name="Oval 58"/>
            <p:cNvSpPr/>
            <p:nvPr/>
          </p:nvSpPr>
          <p:spPr>
            <a:xfrm>
              <a:off x="2012573" y="3786032"/>
              <a:ext cx="407840" cy="379859"/>
            </a:xfrm>
            <a:prstGeom prst="ellipse">
              <a:avLst/>
            </a:prstGeom>
            <a:solidFill>
              <a:srgbClr val="1F497D"/>
            </a:solidFill>
            <a:ln>
              <a:noFill/>
            </a:ln>
            <a:effectLst/>
            <a:scene3d>
              <a:camera prst="orthographicFront" fov="0">
                <a:rot lat="0" lon="0" rev="0"/>
              </a:camera>
              <a:lightRig rig="balanced" dir="t">
                <a:rot lat="0" lon="0" rev="0"/>
              </a:lightRig>
            </a:scene3d>
            <a:sp3d prstMaterial="matte">
              <a:contourClr>
                <a:schemeClr val="accent1">
                  <a:tint val="100000"/>
                  <a:shade val="100000"/>
                  <a:hueMod val="100000"/>
                  <a:satMod val="10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72" name="TextBox 2071"/>
            <p:cNvSpPr txBox="1"/>
            <p:nvPr/>
          </p:nvSpPr>
          <p:spPr>
            <a:xfrm>
              <a:off x="2040808" y="3891322"/>
              <a:ext cx="371795" cy="169277"/>
            </a:xfrm>
            <a:prstGeom prst="rect">
              <a:avLst/>
            </a:prstGeom>
            <a:noFill/>
          </p:spPr>
          <p:txBody>
            <a:bodyPr wrap="square" lIns="0" tIns="0" rIns="0" bIns="0" rtlCol="0">
              <a:spAutoFit/>
            </a:bodyPr>
            <a:lstStyle/>
            <a:p>
              <a:pPr algn="ctr"/>
              <a:r>
                <a:rPr lang="en-US" sz="1100" dirty="0" smtClean="0">
                  <a:solidFill>
                    <a:schemeClr val="bg1"/>
                  </a:solidFill>
                  <a:latin typeface="+mj-lt"/>
                </a:rPr>
                <a:t>+44%</a:t>
              </a:r>
            </a:p>
          </p:txBody>
        </p:sp>
      </p:grpSp>
      <p:grpSp>
        <p:nvGrpSpPr>
          <p:cNvPr id="45" name="Group 44"/>
          <p:cNvGrpSpPr/>
          <p:nvPr/>
        </p:nvGrpSpPr>
        <p:grpSpPr>
          <a:xfrm>
            <a:off x="2981411" y="3699992"/>
            <a:ext cx="407840" cy="379859"/>
            <a:chOff x="2981411" y="3835075"/>
            <a:chExt cx="407840" cy="379859"/>
          </a:xfrm>
        </p:grpSpPr>
        <p:sp>
          <p:nvSpPr>
            <p:cNvPr id="2059" name="Oval 2058"/>
            <p:cNvSpPr/>
            <p:nvPr/>
          </p:nvSpPr>
          <p:spPr>
            <a:xfrm>
              <a:off x="2981411" y="3835075"/>
              <a:ext cx="407840" cy="379859"/>
            </a:xfrm>
            <a:prstGeom prst="ellipse">
              <a:avLst/>
            </a:prstGeom>
            <a:solidFill>
              <a:srgbClr val="1F497D"/>
            </a:solidFill>
            <a:ln>
              <a:noFill/>
            </a:ln>
            <a:effectLst/>
            <a:scene3d>
              <a:camera prst="orthographicFront" fov="0">
                <a:rot lat="0" lon="0" rev="0"/>
              </a:camera>
              <a:lightRig rig="balanced" dir="t">
                <a:rot lat="0" lon="0" rev="0"/>
              </a:lightRig>
            </a:scene3d>
            <a:sp3d prstMaterial="matte">
              <a:contourClr>
                <a:schemeClr val="accent1">
                  <a:tint val="100000"/>
                  <a:shade val="100000"/>
                  <a:hueMod val="100000"/>
                  <a:satMod val="10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p:cNvSpPr txBox="1"/>
            <p:nvPr/>
          </p:nvSpPr>
          <p:spPr>
            <a:xfrm>
              <a:off x="3015198" y="3947359"/>
              <a:ext cx="342880" cy="161583"/>
            </a:xfrm>
            <a:prstGeom prst="rect">
              <a:avLst/>
            </a:prstGeom>
            <a:noFill/>
          </p:spPr>
          <p:txBody>
            <a:bodyPr wrap="square" lIns="0" tIns="0" rIns="0" bIns="0" rtlCol="0">
              <a:spAutoFit/>
            </a:bodyPr>
            <a:lstStyle/>
            <a:p>
              <a:pPr algn="ctr"/>
              <a:r>
                <a:rPr lang="en-US" sz="1050" dirty="0" smtClean="0">
                  <a:solidFill>
                    <a:schemeClr val="bg1"/>
                  </a:solidFill>
                  <a:latin typeface="+mj-lt"/>
                </a:rPr>
                <a:t>+57%</a:t>
              </a:r>
            </a:p>
          </p:txBody>
        </p:sp>
      </p:grpSp>
      <p:grpSp>
        <p:nvGrpSpPr>
          <p:cNvPr id="23" name="Group 22"/>
          <p:cNvGrpSpPr/>
          <p:nvPr/>
        </p:nvGrpSpPr>
        <p:grpSpPr>
          <a:xfrm>
            <a:off x="5694220" y="2133606"/>
            <a:ext cx="2973530" cy="4033159"/>
            <a:chOff x="5777347" y="2262110"/>
            <a:chExt cx="2973530" cy="4033159"/>
          </a:xfrm>
        </p:grpSpPr>
        <p:sp>
          <p:nvSpPr>
            <p:cNvPr id="18" name="Rectangle 17"/>
            <p:cNvSpPr/>
            <p:nvPr/>
          </p:nvSpPr>
          <p:spPr>
            <a:xfrm>
              <a:off x="5777347" y="2262110"/>
              <a:ext cx="2890403" cy="591721"/>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120242" y="3865515"/>
              <a:ext cx="2547508" cy="954107"/>
            </a:xfrm>
            <a:prstGeom prst="rect">
              <a:avLst/>
            </a:prstGeom>
            <a:noFill/>
          </p:spPr>
          <p:txBody>
            <a:bodyPr wrap="square" lIns="0" tIns="0" rIns="0" bIns="0" rtlCol="0">
              <a:spAutoFit/>
            </a:bodyPr>
            <a:lstStyle/>
            <a:p>
              <a:r>
                <a:rPr lang="en-US" sz="1400" dirty="0" smtClean="0">
                  <a:solidFill>
                    <a:schemeClr val="tx2"/>
                  </a:solidFill>
                </a:rPr>
                <a:t>In July, </a:t>
              </a:r>
              <a:r>
                <a:rPr lang="en-US" sz="1600" dirty="0" smtClean="0">
                  <a:solidFill>
                    <a:srgbClr val="3766B6"/>
                  </a:solidFill>
                  <a:latin typeface="+mj-lt"/>
                </a:rPr>
                <a:t>half a billion homes </a:t>
              </a:r>
              <a:r>
                <a:rPr lang="en-US" sz="1400" dirty="0" smtClean="0">
                  <a:solidFill>
                    <a:schemeClr val="tx2"/>
                  </a:solidFill>
                </a:rPr>
                <a:t>were viewed on Zillow Mobile – that’s </a:t>
              </a:r>
              <a:r>
                <a:rPr lang="en-US" sz="1600" dirty="0" smtClean="0">
                  <a:solidFill>
                    <a:srgbClr val="3766B6"/>
                  </a:solidFill>
                  <a:latin typeface="+mj-lt"/>
                </a:rPr>
                <a:t>212 homes per second!³</a:t>
              </a:r>
            </a:p>
          </p:txBody>
        </p:sp>
        <p:sp>
          <p:nvSpPr>
            <p:cNvPr id="11" name="TextBox 10"/>
            <p:cNvSpPr txBox="1"/>
            <p:nvPr/>
          </p:nvSpPr>
          <p:spPr>
            <a:xfrm>
              <a:off x="6005948" y="2419470"/>
              <a:ext cx="2306782" cy="276999"/>
            </a:xfrm>
            <a:prstGeom prst="rect">
              <a:avLst/>
            </a:prstGeom>
            <a:noFill/>
          </p:spPr>
          <p:txBody>
            <a:bodyPr wrap="square" lIns="0" tIns="0" rIns="0" bIns="0" rtlCol="0">
              <a:spAutoFit/>
            </a:bodyPr>
            <a:lstStyle/>
            <a:p>
              <a:r>
                <a:rPr lang="en-US" dirty="0" smtClean="0">
                  <a:solidFill>
                    <a:schemeClr val="bg1"/>
                  </a:solidFill>
                  <a:latin typeface="+mj-lt"/>
                </a:rPr>
                <a:t>ZILLOW MOBILE FACTS: </a:t>
              </a:r>
            </a:p>
          </p:txBody>
        </p:sp>
        <p:sp>
          <p:nvSpPr>
            <p:cNvPr id="12" name="TextBox 11"/>
            <p:cNvSpPr txBox="1"/>
            <p:nvPr/>
          </p:nvSpPr>
          <p:spPr>
            <a:xfrm>
              <a:off x="6120243" y="5174048"/>
              <a:ext cx="2630634" cy="707886"/>
            </a:xfrm>
            <a:prstGeom prst="rect">
              <a:avLst/>
            </a:prstGeom>
            <a:noFill/>
          </p:spPr>
          <p:txBody>
            <a:bodyPr wrap="square" lIns="0" tIns="0" rIns="0" bIns="0" rtlCol="0">
              <a:spAutoFit/>
            </a:bodyPr>
            <a:lstStyle/>
            <a:p>
              <a:r>
                <a:rPr lang="en-US" sz="1600" dirty="0" smtClean="0">
                  <a:solidFill>
                    <a:srgbClr val="3B6DC0"/>
                  </a:solidFill>
                  <a:latin typeface="+mj-lt"/>
                </a:rPr>
                <a:t>Two-thirds of Zillow’s visits come from a mobile device</a:t>
              </a:r>
              <a:r>
                <a:rPr lang="en-US" sz="1400" dirty="0" smtClean="0">
                  <a:solidFill>
                    <a:schemeClr val="tx2"/>
                  </a:solidFill>
                </a:rPr>
                <a:t>; on weekends it’s more than 70%.³ </a:t>
              </a:r>
            </a:p>
          </p:txBody>
        </p:sp>
        <p:cxnSp>
          <p:nvCxnSpPr>
            <p:cNvPr id="15" name="Straight Connector 14"/>
            <p:cNvCxnSpPr/>
            <p:nvPr/>
          </p:nvCxnSpPr>
          <p:spPr>
            <a:xfrm>
              <a:off x="5787738" y="2262110"/>
              <a:ext cx="0" cy="4033159"/>
            </a:xfrm>
            <a:prstGeom prst="line">
              <a:avLst/>
            </a:prstGeom>
            <a:ln w="12700">
              <a:solidFill>
                <a:srgbClr val="1F497D"/>
              </a:solidFill>
              <a:prstDash val="sysDash"/>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120243" y="3080202"/>
              <a:ext cx="2306783" cy="707886"/>
            </a:xfrm>
            <a:prstGeom prst="rect">
              <a:avLst/>
            </a:prstGeom>
            <a:noFill/>
          </p:spPr>
          <p:txBody>
            <a:bodyPr wrap="square" lIns="0" tIns="0" rIns="0" bIns="0" rtlCol="0">
              <a:spAutoFit/>
            </a:bodyPr>
            <a:lstStyle/>
            <a:p>
              <a:r>
                <a:rPr lang="en-US" sz="1400" dirty="0" smtClean="0">
                  <a:solidFill>
                    <a:schemeClr val="tx2"/>
                  </a:solidFill>
                </a:rPr>
                <a:t>Zillow has </a:t>
              </a:r>
              <a:r>
                <a:rPr lang="en-US" sz="1600" dirty="0" smtClean="0">
                  <a:solidFill>
                    <a:srgbClr val="3B6DC0"/>
                  </a:solidFill>
                  <a:latin typeface="+mj-lt"/>
                </a:rPr>
                <a:t>more than two dozen apps </a:t>
              </a:r>
              <a:r>
                <a:rPr lang="en-US" sz="1400" dirty="0" smtClean="0">
                  <a:solidFill>
                    <a:schemeClr val="tx2"/>
                  </a:solidFill>
                </a:rPr>
                <a:t>across all major platforms. </a:t>
              </a:r>
              <a:endParaRPr lang="en-US" sz="1600" dirty="0" smtClean="0">
                <a:solidFill>
                  <a:schemeClr val="tx2"/>
                </a:solidFill>
              </a:endParaRPr>
            </a:p>
          </p:txBody>
        </p:sp>
      </p:grpSp>
    </p:spTree>
    <p:extLst>
      <p:ext uri="{BB962C8B-B14F-4D97-AF65-F5344CB8AC3E}">
        <p14:creationId xmlns:p14="http://schemas.microsoft.com/office/powerpoint/2010/main" val="365673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35" y="4698036"/>
            <a:ext cx="1905338" cy="1905338"/>
          </a:xfrm>
          <a:prstGeom prst="rect">
            <a:avLst/>
          </a:prstGeom>
        </p:spPr>
      </p:pic>
      <p:sp>
        <p:nvSpPr>
          <p:cNvPr id="2" name="Title 1"/>
          <p:cNvSpPr>
            <a:spLocks noGrp="1"/>
          </p:cNvSpPr>
          <p:nvPr>
            <p:ph type="title"/>
          </p:nvPr>
        </p:nvSpPr>
        <p:spPr/>
        <p:txBody>
          <a:bodyPr/>
          <a:lstStyle/>
          <a:p>
            <a:r>
              <a:rPr lang="en-US" dirty="0" smtClean="0"/>
              <a:t>Commitment.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843" y="3534142"/>
            <a:ext cx="2009322" cy="265381"/>
          </a:xfrm>
          <a:prstGeom prst="rect">
            <a:avLst/>
          </a:prstGeom>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332" y="2554597"/>
            <a:ext cx="1463081" cy="432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73" y="3868385"/>
            <a:ext cx="1872081" cy="394156"/>
          </a:xfrm>
          <a:prstGeom prst="rect">
            <a:avLst/>
          </a:prstGeom>
        </p:spPr>
      </p:pic>
      <p:sp>
        <p:nvSpPr>
          <p:cNvPr id="46" name="Right Brace 45"/>
          <p:cNvSpPr/>
          <p:nvPr/>
        </p:nvSpPr>
        <p:spPr>
          <a:xfrm>
            <a:off x="2466209" y="2502642"/>
            <a:ext cx="316922" cy="3866146"/>
          </a:xfrm>
          <a:prstGeom prst="rightBrac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7" name="TextBox 46"/>
          <p:cNvSpPr txBox="1"/>
          <p:nvPr/>
        </p:nvSpPr>
        <p:spPr>
          <a:xfrm>
            <a:off x="2783131" y="3493398"/>
            <a:ext cx="2268641" cy="307777"/>
          </a:xfrm>
          <a:prstGeom prst="rect">
            <a:avLst/>
          </a:prstGeom>
          <a:noFill/>
        </p:spPr>
        <p:txBody>
          <a:bodyPr wrap="square" rtlCol="0">
            <a:spAutoFit/>
          </a:bodyPr>
          <a:lstStyle/>
          <a:p>
            <a:r>
              <a:rPr lang="en-US" sz="1400" dirty="0" smtClean="0">
                <a:solidFill>
                  <a:schemeClr val="tx2"/>
                </a:solidFill>
                <a:latin typeface="+mj-lt"/>
              </a:rPr>
              <a:t>Home search through</a:t>
            </a:r>
            <a:endParaRPr lang="en-US" sz="1400" dirty="0">
              <a:solidFill>
                <a:schemeClr val="tx2"/>
              </a:solidFill>
              <a:latin typeface="+mj-lt"/>
            </a:endParaRPr>
          </a:p>
        </p:txBody>
      </p:sp>
      <p:sp>
        <p:nvSpPr>
          <p:cNvPr id="19" name="Title 1"/>
          <p:cNvSpPr txBox="1">
            <a:spLocks/>
          </p:cNvSpPr>
          <p:nvPr/>
        </p:nvSpPr>
        <p:spPr>
          <a:xfrm>
            <a:off x="596332" y="909296"/>
            <a:ext cx="8071418" cy="374025"/>
          </a:xfrm>
          <a:prstGeom prst="rect">
            <a:avLst/>
          </a:prstGeom>
        </p:spPr>
        <p:txBody>
          <a:bodyPr vert="horz" lIns="0" tIns="0" rIns="0" bIns="0" anchor="b" anchorCtr="0">
            <a:noAutofit/>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pPr>
              <a:buClr>
                <a:srgbClr val="88BB44"/>
              </a:buClr>
            </a:pPr>
            <a:r>
              <a:rPr lang="en-US" sz="2000" dirty="0" smtClean="0">
                <a:latin typeface="+mn-lt"/>
              </a:rPr>
              <a:t>Zillow will keep investing to bring the largest audience of consumers to you.</a:t>
            </a:r>
            <a:endParaRPr lang="en-US" sz="2000" dirty="0">
              <a:latin typeface="+mn-lt"/>
            </a:endParaRPr>
          </a:p>
        </p:txBody>
      </p:sp>
      <p:sp>
        <p:nvSpPr>
          <p:cNvPr id="21" name="TextBox 20"/>
          <p:cNvSpPr txBox="1"/>
          <p:nvPr/>
        </p:nvSpPr>
        <p:spPr>
          <a:xfrm>
            <a:off x="315852" y="1669472"/>
            <a:ext cx="3362325" cy="246221"/>
          </a:xfrm>
          <a:prstGeom prst="rect">
            <a:avLst/>
          </a:prstGeom>
          <a:noFill/>
        </p:spPr>
        <p:txBody>
          <a:bodyPr wrap="square" lIns="0" tIns="0" rIns="0" bIns="0" rtlCol="0">
            <a:spAutoFit/>
          </a:bodyPr>
          <a:lstStyle/>
          <a:p>
            <a:r>
              <a:rPr lang="en-US" sz="1600" dirty="0" smtClean="0">
                <a:solidFill>
                  <a:schemeClr val="accent2"/>
                </a:solidFill>
                <a:latin typeface="+mj-lt"/>
              </a:rPr>
              <a:t>PARTNERSHIPS</a:t>
            </a:r>
            <a:endParaRPr lang="en-US" sz="1600" dirty="0">
              <a:solidFill>
                <a:schemeClr val="accent2"/>
              </a:solidFill>
              <a:latin typeface="+mj-lt"/>
            </a:endParaRPr>
          </a:p>
        </p:txBody>
      </p:sp>
      <p:sp>
        <p:nvSpPr>
          <p:cNvPr id="23" name="TextBox 22"/>
          <p:cNvSpPr txBox="1"/>
          <p:nvPr/>
        </p:nvSpPr>
        <p:spPr>
          <a:xfrm>
            <a:off x="5455889" y="1669472"/>
            <a:ext cx="3362325" cy="246221"/>
          </a:xfrm>
          <a:prstGeom prst="rect">
            <a:avLst/>
          </a:prstGeom>
          <a:noFill/>
        </p:spPr>
        <p:txBody>
          <a:bodyPr wrap="square" lIns="0" tIns="0" rIns="0" bIns="0" rtlCol="0">
            <a:spAutoFit/>
          </a:bodyPr>
          <a:lstStyle/>
          <a:p>
            <a:r>
              <a:rPr lang="en-US" sz="1600" dirty="0" smtClean="0">
                <a:solidFill>
                  <a:schemeClr val="accent2"/>
                </a:solidFill>
                <a:latin typeface="+mj-lt"/>
              </a:rPr>
              <a:t>CONSUMER ADVERTISING</a:t>
            </a:r>
            <a:endParaRPr lang="en-US" sz="1600" dirty="0">
              <a:solidFill>
                <a:schemeClr val="accent2"/>
              </a:solidFill>
              <a:latin typeface="+mj-lt"/>
            </a:endParaRPr>
          </a:p>
        </p:txBody>
      </p:sp>
      <p:pic>
        <p:nvPicPr>
          <p:cNvPr id="24" name="Picture 23"/>
          <p:cNvPicPr>
            <a:picLocks noChangeAspect="1"/>
          </p:cNvPicPr>
          <p:nvPr/>
        </p:nvPicPr>
        <p:blipFill>
          <a:blip r:embed="rId6">
            <a:extLst>
              <a:ext uri="{BEBA8EAE-BF5A-486C-A8C5-ECC9F3942E4B}">
                <a14:imgProps xmlns:a14="http://schemas.microsoft.com/office/drawing/2010/main">
                  <a14:imgLayer r:embed="rId7">
                    <a14:imgEffect>
                      <a14:backgroundRemoval t="1214" b="99515" l="758" r="99091"/>
                    </a14:imgEffect>
                  </a14:imgLayer>
                </a14:imgProps>
              </a:ext>
              <a:ext uri="{28A0092B-C50C-407E-A947-70E740481C1C}">
                <a14:useLocalDpi xmlns:a14="http://schemas.microsoft.com/office/drawing/2010/main" val="0"/>
              </a:ext>
            </a:extLst>
          </a:blip>
          <a:stretch>
            <a:fillRect/>
          </a:stretch>
        </p:blipFill>
        <p:spPr>
          <a:xfrm>
            <a:off x="5455889" y="2143915"/>
            <a:ext cx="2874613" cy="1794455"/>
          </a:xfrm>
          <a:prstGeom prst="rect">
            <a:avLst/>
          </a:prstGeom>
          <a:ln>
            <a:noFill/>
          </a:ln>
          <a:effectLst>
            <a:outerShdw blurRad="50800" dist="38100" dir="5400000" algn="t" rotWithShape="0">
              <a:prstClr val="black">
                <a:alpha val="40000"/>
              </a:prstClr>
            </a:outerShdw>
          </a:effec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5768" y="4168520"/>
            <a:ext cx="2434854" cy="2434854"/>
          </a:xfrm>
          <a:prstGeom prst="rect">
            <a:avLst/>
          </a:prstGeom>
          <a:ln>
            <a:solidFill>
              <a:schemeClr val="bg1">
                <a:lumMod val="75000"/>
              </a:schemeClr>
            </a:solidFill>
          </a:ln>
        </p:spPr>
      </p:pic>
      <p:pic>
        <p:nvPicPr>
          <p:cNvPr id="15" name="Picture 14"/>
          <p:cNvPicPr>
            <a:picLocks noChangeAspect="1"/>
          </p:cNvPicPr>
          <p:nvPr/>
        </p:nvPicPr>
        <p:blipFill>
          <a:blip r:embed="rId9"/>
          <a:stretch>
            <a:fillRect/>
          </a:stretch>
        </p:blipFill>
        <p:spPr>
          <a:xfrm>
            <a:off x="457200" y="4303904"/>
            <a:ext cx="899381" cy="681095"/>
          </a:xfrm>
          <a:prstGeom prst="rect">
            <a:avLst/>
          </a:prstGeom>
        </p:spPr>
      </p:pic>
    </p:spTree>
    <p:extLst>
      <p:ext uri="{BB962C8B-B14F-4D97-AF65-F5344CB8AC3E}">
        <p14:creationId xmlns:p14="http://schemas.microsoft.com/office/powerpoint/2010/main" val="71083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dirty="0" smtClean="0"/>
              <a:t>Sellstate Realty Partnership</a:t>
            </a:r>
            <a:endParaRPr lang="en-US" dirty="0"/>
          </a:p>
        </p:txBody>
      </p:sp>
    </p:spTree>
    <p:extLst>
      <p:ext uri="{BB962C8B-B14F-4D97-AF65-F5344CB8AC3E}">
        <p14:creationId xmlns:p14="http://schemas.microsoft.com/office/powerpoint/2010/main" val="4019185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Zillow Pro for Brokers?</a:t>
            </a:r>
            <a:endParaRPr lang="en-US" dirty="0"/>
          </a:p>
        </p:txBody>
      </p:sp>
      <p:sp>
        <p:nvSpPr>
          <p:cNvPr id="18" name="Title 1"/>
          <p:cNvSpPr txBox="1">
            <a:spLocks/>
          </p:cNvSpPr>
          <p:nvPr/>
        </p:nvSpPr>
        <p:spPr>
          <a:xfrm>
            <a:off x="1139853" y="2118060"/>
            <a:ext cx="6185468" cy="374025"/>
          </a:xfrm>
          <a:prstGeom prst="rect">
            <a:avLst/>
          </a:prstGeom>
        </p:spPr>
        <p:txBody>
          <a:bodyPr vert="horz" lIns="0" tIns="0" rIns="0" bIns="0" anchor="b" anchorCtr="0">
            <a:noAutofit/>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r>
              <a:rPr lang="en-US" sz="2400" dirty="0" smtClean="0"/>
              <a:t>Data accuracy</a:t>
            </a:r>
            <a:endParaRPr lang="en-US" sz="2400" dirty="0"/>
          </a:p>
        </p:txBody>
      </p:sp>
      <p:sp>
        <p:nvSpPr>
          <p:cNvPr id="12" name="Title 1"/>
          <p:cNvSpPr txBox="1">
            <a:spLocks/>
          </p:cNvSpPr>
          <p:nvPr/>
        </p:nvSpPr>
        <p:spPr>
          <a:xfrm>
            <a:off x="1161619" y="3929491"/>
            <a:ext cx="6185468" cy="374025"/>
          </a:xfrm>
          <a:prstGeom prst="rect">
            <a:avLst/>
          </a:prstGeom>
        </p:spPr>
        <p:txBody>
          <a:bodyPr vert="horz" lIns="0" tIns="0" rIns="0" bIns="0" anchor="b" anchorCtr="0">
            <a:noAutofit/>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r>
              <a:rPr lang="en-US" sz="2400" dirty="0" smtClean="0"/>
              <a:t>Listing agent prioritization</a:t>
            </a:r>
            <a:endParaRPr lang="en-US" sz="2400" dirty="0"/>
          </a:p>
        </p:txBody>
      </p:sp>
      <p:sp>
        <p:nvSpPr>
          <p:cNvPr id="13" name="Title 1"/>
          <p:cNvSpPr txBox="1">
            <a:spLocks/>
          </p:cNvSpPr>
          <p:nvPr/>
        </p:nvSpPr>
        <p:spPr>
          <a:xfrm>
            <a:off x="596332" y="1013206"/>
            <a:ext cx="8071418" cy="374025"/>
          </a:xfrm>
          <a:prstGeom prst="rect">
            <a:avLst/>
          </a:prstGeom>
        </p:spPr>
        <p:txBody>
          <a:bodyPr vert="horz" lIns="0" tIns="0" rIns="0" bIns="0" anchor="b" anchorCtr="0">
            <a:noAutofit/>
          </a:bodyPr>
          <a:lstStyle>
            <a:lvl1pPr algn="l" rtl="0" eaLnBrk="1" latinLnBrk="0" hangingPunct="1">
              <a:spcBef>
                <a:spcPct val="0"/>
              </a:spcBef>
              <a:buNone/>
              <a:defRPr kumimoji="0" sz="2800" b="0" kern="1200">
                <a:solidFill>
                  <a:schemeClr val="accent1"/>
                </a:solidFill>
                <a:latin typeface="Franklin Gothic Medium" panose="020B0603020102020204" pitchFamily="34" charset="0"/>
                <a:ea typeface="+mj-ea"/>
                <a:cs typeface="Franklin Gothic Medium" panose="020B0603020102020204" pitchFamily="34" charset="0"/>
              </a:defRPr>
            </a:lvl1pPr>
          </a:lstStyle>
          <a:p>
            <a:pPr>
              <a:buClr>
                <a:srgbClr val="88BB44"/>
              </a:buClr>
            </a:pPr>
            <a:r>
              <a:rPr lang="en-US" sz="2000" dirty="0">
                <a:latin typeface="+mn-lt"/>
              </a:rPr>
              <a:t>Zillow Pro </a:t>
            </a:r>
            <a:r>
              <a:rPr lang="en-US" sz="2000" dirty="0" smtClean="0">
                <a:latin typeface="+mn-lt"/>
              </a:rPr>
              <a:t>for </a:t>
            </a:r>
            <a:r>
              <a:rPr lang="en-US" sz="2000" dirty="0">
                <a:latin typeface="+mn-lt"/>
              </a:rPr>
              <a:t>Brokers </a:t>
            </a:r>
            <a:r>
              <a:rPr lang="en-US" sz="2000" dirty="0" smtClean="0">
                <a:latin typeface="+mn-lt"/>
              </a:rPr>
              <a:t>is a partnership that focuses on </a:t>
            </a:r>
            <a:r>
              <a:rPr lang="en-US" sz="2000" dirty="0">
                <a:latin typeface="+mn-lt"/>
              </a:rPr>
              <a:t>two areas:</a:t>
            </a:r>
          </a:p>
        </p:txBody>
      </p:sp>
      <p:sp>
        <p:nvSpPr>
          <p:cNvPr id="3" name="TextBox 2"/>
          <p:cNvSpPr txBox="1"/>
          <p:nvPr/>
        </p:nvSpPr>
        <p:spPr>
          <a:xfrm>
            <a:off x="1754372" y="2614499"/>
            <a:ext cx="5901070" cy="738664"/>
          </a:xfrm>
          <a:prstGeom prst="rect">
            <a:avLst/>
          </a:prstGeom>
          <a:noFill/>
        </p:spPr>
        <p:txBody>
          <a:bodyPr wrap="square" lIns="0" tIns="0" rIns="0" bIns="0" rtlCol="0">
            <a:spAutoFit/>
          </a:bodyPr>
          <a:lstStyle/>
          <a:p>
            <a:r>
              <a:rPr lang="en-US" sz="1600" dirty="0" smtClean="0">
                <a:solidFill>
                  <a:schemeClr val="tx2"/>
                </a:solidFill>
              </a:rPr>
              <a:t>Integrating with the most accurate source of data so real estate professionals and consumers are connecting through the most up-to-date information available</a:t>
            </a:r>
          </a:p>
        </p:txBody>
      </p:sp>
      <p:sp>
        <p:nvSpPr>
          <p:cNvPr id="15" name="TextBox 14"/>
          <p:cNvSpPr txBox="1"/>
          <p:nvPr/>
        </p:nvSpPr>
        <p:spPr>
          <a:xfrm>
            <a:off x="1808016" y="4383048"/>
            <a:ext cx="5901070" cy="738664"/>
          </a:xfrm>
          <a:prstGeom prst="rect">
            <a:avLst/>
          </a:prstGeom>
          <a:noFill/>
        </p:spPr>
        <p:txBody>
          <a:bodyPr wrap="square" lIns="0" tIns="0" rIns="0" bIns="0" rtlCol="0">
            <a:spAutoFit/>
          </a:bodyPr>
          <a:lstStyle/>
          <a:p>
            <a:r>
              <a:rPr lang="en-US" sz="1600" dirty="0" smtClean="0">
                <a:solidFill>
                  <a:schemeClr val="tx2"/>
                </a:solidFill>
              </a:rPr>
              <a:t>Giving listing agents what is rightfully theirs – a spotlight on their name for their listing in front of the largest audience of buyers and sellers on the Web</a:t>
            </a:r>
          </a:p>
        </p:txBody>
      </p:sp>
      <p:sp>
        <p:nvSpPr>
          <p:cNvPr id="16" name="TextBox 15"/>
          <p:cNvSpPr txBox="1"/>
          <p:nvPr/>
        </p:nvSpPr>
        <p:spPr>
          <a:xfrm>
            <a:off x="1405678" y="6591416"/>
            <a:ext cx="6345940" cy="246221"/>
          </a:xfrm>
          <a:prstGeom prst="rect">
            <a:avLst/>
          </a:prstGeom>
          <a:noFill/>
        </p:spPr>
        <p:txBody>
          <a:bodyPr wrap="square" rtlCol="0">
            <a:spAutoFit/>
          </a:bodyPr>
          <a:lstStyle/>
          <a:p>
            <a:r>
              <a:rPr lang="en-US" sz="1000" dirty="0" smtClean="0">
                <a:solidFill>
                  <a:schemeClr val="tx2"/>
                </a:solidFill>
              </a:rPr>
              <a:t>Source: comScore Media Metrix Real Estate Category Ranking by Unique Visitors, December 2013</a:t>
            </a:r>
          </a:p>
        </p:txBody>
      </p:sp>
    </p:spTree>
    <p:extLst>
      <p:ext uri="{BB962C8B-B14F-4D97-AF65-F5344CB8AC3E}">
        <p14:creationId xmlns:p14="http://schemas.microsoft.com/office/powerpoint/2010/main" val="2832245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Zillow Pro for Brokers helps your listing agents connect with buyers. </a:t>
            </a:r>
            <a:endParaRPr lang="en-US" dirty="0"/>
          </a:p>
        </p:txBody>
      </p:sp>
      <p:sp>
        <p:nvSpPr>
          <p:cNvPr id="3" name="TextBox 2"/>
          <p:cNvSpPr txBox="1"/>
          <p:nvPr/>
        </p:nvSpPr>
        <p:spPr>
          <a:xfrm>
            <a:off x="5600704" y="2348627"/>
            <a:ext cx="2909452" cy="2893100"/>
          </a:xfrm>
          <a:prstGeom prst="rect">
            <a:avLst/>
          </a:prstGeom>
          <a:noFill/>
        </p:spPr>
        <p:txBody>
          <a:bodyPr wrap="square" lIns="0" tIns="0" rIns="0" bIns="0" rtlCol="0">
            <a:spAutoFit/>
          </a:bodyPr>
          <a:lstStyle/>
          <a:p>
            <a:pPr lvl="0"/>
            <a:r>
              <a:rPr lang="en-US" dirty="0">
                <a:solidFill>
                  <a:srgbClr val="3366B4"/>
                </a:solidFill>
                <a:latin typeface="Franklin Gothic Medium"/>
              </a:rPr>
              <a:t>Activates listing agents automatically</a:t>
            </a:r>
            <a:endParaRPr lang="en-US" dirty="0">
              <a:solidFill>
                <a:srgbClr val="3366B4"/>
              </a:solidFill>
            </a:endParaRPr>
          </a:p>
          <a:p>
            <a:pPr lvl="0"/>
            <a:r>
              <a:rPr lang="en-US" sz="1400" dirty="0">
                <a:solidFill>
                  <a:srgbClr val="595959"/>
                </a:solidFill>
              </a:rPr>
              <a:t>and gives listing agents </a:t>
            </a:r>
            <a:r>
              <a:rPr lang="en-US" sz="1400" dirty="0" smtClean="0">
                <a:solidFill>
                  <a:srgbClr val="595959"/>
                </a:solidFill>
              </a:rPr>
              <a:t>the most prominent position</a:t>
            </a:r>
            <a:endParaRPr lang="en-US" sz="1400" dirty="0" smtClean="0">
              <a:solidFill>
                <a:srgbClr val="292929"/>
              </a:solidFill>
            </a:endParaRPr>
          </a:p>
          <a:p>
            <a:endParaRPr lang="en-US" sz="1600" dirty="0" smtClean="0"/>
          </a:p>
          <a:p>
            <a:endParaRPr lang="en-US" sz="1600" dirty="0"/>
          </a:p>
          <a:p>
            <a:r>
              <a:rPr lang="en-US" dirty="0" smtClean="0">
                <a:solidFill>
                  <a:schemeClr val="accent1"/>
                </a:solidFill>
                <a:latin typeface="+mj-lt"/>
              </a:rPr>
              <a:t>Keeps data accurate and leads fresh</a:t>
            </a:r>
            <a:endParaRPr lang="en-US" b="1" dirty="0" smtClean="0">
              <a:solidFill>
                <a:schemeClr val="accent1"/>
              </a:solidFill>
            </a:endParaRPr>
          </a:p>
          <a:p>
            <a:r>
              <a:rPr lang="en-US" sz="1400" dirty="0">
                <a:solidFill>
                  <a:schemeClr val="tx2"/>
                </a:solidFill>
              </a:rPr>
              <a:t>t</a:t>
            </a:r>
            <a:r>
              <a:rPr lang="en-US" sz="1400" dirty="0" smtClean="0">
                <a:solidFill>
                  <a:schemeClr val="tx2"/>
                </a:solidFill>
              </a:rPr>
              <a:t>o keep agents and buyers on the same page</a:t>
            </a:r>
            <a:endParaRPr lang="en-US" sz="1400" dirty="0">
              <a:solidFill>
                <a:schemeClr val="tx2"/>
              </a:solidFill>
            </a:endParaRPr>
          </a:p>
          <a:p>
            <a:endParaRPr lang="en-US" sz="1400" dirty="0" smtClean="0">
              <a:solidFill>
                <a:schemeClr val="tx2"/>
              </a:solidFill>
            </a:endParaRPr>
          </a:p>
          <a:p>
            <a:pPr lvl="0"/>
            <a:endParaRPr lang="en-US" sz="1400" dirty="0" smtClean="0">
              <a:solidFill>
                <a:srgbClr val="292929"/>
              </a:solidFill>
            </a:endParaRPr>
          </a:p>
        </p:txBody>
      </p:sp>
      <p:grpSp>
        <p:nvGrpSpPr>
          <p:cNvPr id="8" name="Group 7"/>
          <p:cNvGrpSpPr/>
          <p:nvPr/>
        </p:nvGrpSpPr>
        <p:grpSpPr>
          <a:xfrm>
            <a:off x="333485" y="4872852"/>
            <a:ext cx="3083289" cy="719008"/>
            <a:chOff x="343876" y="4364183"/>
            <a:chExt cx="2907561" cy="945571"/>
          </a:xfrm>
        </p:grpSpPr>
        <p:sp>
          <p:nvSpPr>
            <p:cNvPr id="6" name="Rectangle 5"/>
            <p:cNvSpPr/>
            <p:nvPr/>
          </p:nvSpPr>
          <p:spPr>
            <a:xfrm>
              <a:off x="343876" y="4364183"/>
              <a:ext cx="2907561" cy="9455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19604" y="4536086"/>
              <a:ext cx="2731833" cy="647614"/>
            </a:xfrm>
            <a:prstGeom prst="rect">
              <a:avLst/>
            </a:prstGeom>
            <a:noFill/>
          </p:spPr>
          <p:txBody>
            <a:bodyPr wrap="square" lIns="0" tIns="0" rIns="0" bIns="0" rtlCol="0">
              <a:spAutoFit/>
            </a:bodyPr>
            <a:lstStyle/>
            <a:p>
              <a:r>
                <a:rPr lang="en-US" sz="1600" dirty="0" smtClean="0">
                  <a:solidFill>
                    <a:schemeClr val="bg1"/>
                  </a:solidFill>
                  <a:latin typeface="+mj-lt"/>
                </a:rPr>
                <a:t>Agents receive leads immediately upon activation</a:t>
              </a:r>
            </a:p>
          </p:txBody>
        </p:sp>
      </p:grpSp>
      <p:pic>
        <p:nvPicPr>
          <p:cNvPr id="7" name="Picture 6"/>
          <p:cNvPicPr>
            <a:picLocks noChangeAspect="1"/>
          </p:cNvPicPr>
          <p:nvPr/>
        </p:nvPicPr>
        <p:blipFill>
          <a:blip r:embed="rId2"/>
          <a:stretch>
            <a:fillRect/>
          </a:stretch>
        </p:blipFill>
        <p:spPr>
          <a:xfrm>
            <a:off x="333485" y="1488853"/>
            <a:ext cx="4792993" cy="3133880"/>
          </a:xfrm>
          <a:prstGeom prst="rect">
            <a:avLst/>
          </a:prstGeom>
          <a:ln>
            <a:solidFill>
              <a:schemeClr val="bg1">
                <a:lumMod val="65000"/>
              </a:schemeClr>
            </a:solidFill>
          </a:ln>
        </p:spPr>
      </p:pic>
      <p:pic>
        <p:nvPicPr>
          <p:cNvPr id="14" name="Picture 13"/>
          <p:cNvPicPr>
            <a:picLocks noChangeAspect="1"/>
          </p:cNvPicPr>
          <p:nvPr/>
        </p:nvPicPr>
        <p:blipFill>
          <a:blip r:embed="rId3"/>
          <a:stretch>
            <a:fillRect/>
          </a:stretch>
        </p:blipFill>
        <p:spPr>
          <a:xfrm>
            <a:off x="3316942" y="2348627"/>
            <a:ext cx="2163265" cy="4479067"/>
          </a:xfrm>
          <a:prstGeom prst="rect">
            <a:avLst/>
          </a:prstGeom>
          <a:ln>
            <a:solidFill>
              <a:schemeClr val="bg1">
                <a:lumMod val="65000"/>
              </a:schemeClr>
            </a:solidFill>
          </a:ln>
        </p:spPr>
      </p:pic>
      <p:pic>
        <p:nvPicPr>
          <p:cNvPr id="16" name="Picture 15"/>
          <p:cNvPicPr>
            <a:picLocks noChangeAspect="1"/>
          </p:cNvPicPr>
          <p:nvPr/>
        </p:nvPicPr>
        <p:blipFill>
          <a:blip r:embed="rId4"/>
          <a:stretch>
            <a:fillRect/>
          </a:stretch>
        </p:blipFill>
        <p:spPr>
          <a:xfrm>
            <a:off x="4028303" y="2660822"/>
            <a:ext cx="1371539" cy="524518"/>
          </a:xfrm>
          <a:prstGeom prst="rect">
            <a:avLst/>
          </a:prstGeom>
        </p:spPr>
      </p:pic>
      <p:sp>
        <p:nvSpPr>
          <p:cNvPr id="10" name="Rectangle 9"/>
          <p:cNvSpPr/>
          <p:nvPr/>
        </p:nvSpPr>
        <p:spPr>
          <a:xfrm>
            <a:off x="3270496" y="2577250"/>
            <a:ext cx="2269960" cy="608090"/>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2098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3 Zillow PowerPoint Template FINAL">
  <a:themeElements>
    <a:clrScheme name="Custom 1">
      <a:dk1>
        <a:srgbClr val="183358"/>
      </a:dk1>
      <a:lt1>
        <a:sysClr val="window" lastClr="FFFFFF"/>
      </a:lt1>
      <a:dk2>
        <a:srgbClr val="1F497D"/>
      </a:dk2>
      <a:lt2>
        <a:srgbClr val="FFFFFF"/>
      </a:lt2>
      <a:accent1>
        <a:srgbClr val="5181CF"/>
      </a:accent1>
      <a:accent2>
        <a:srgbClr val="9BC440"/>
      </a:accent2>
      <a:accent3>
        <a:srgbClr val="FD8602"/>
      </a:accent3>
      <a:accent4>
        <a:srgbClr val="FCC000"/>
      </a:accent4>
      <a:accent5>
        <a:srgbClr val="0080FF"/>
      </a:accent5>
      <a:accent6>
        <a:srgbClr val="FF0000"/>
      </a:accent6>
      <a:hlink>
        <a:srgbClr val="0080FF"/>
      </a:hlink>
      <a:folHlink>
        <a:srgbClr val="FFFF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extLst>
    <a:ext uri="{05A4C25C-085E-4340-85A3-A5531E510DB2}">
      <thm15:themeFamily xmlns="" xmlns:thm15="http://schemas.microsoft.com/office/thememl/2012/main" name="Zillow-Template-2013-COLOR-FINAL_0321" id="{87CEF990-E7B0-43FA-9076-17AF4FCC5534}" vid="{EA700AF0-838A-4EBD-81BD-67261CFA8C5E}"/>
    </a:ext>
  </a:extLst>
</a:theme>
</file>

<file path=ppt/theme/theme2.xml><?xml version="1.0" encoding="utf-8"?>
<a:theme xmlns:a="http://schemas.openxmlformats.org/drawingml/2006/main" name="1_Zillow-Template-2013-COLOR-FINAL_0321">
  <a:themeElements>
    <a:clrScheme name="Zillow">
      <a:dk1>
        <a:srgbClr val="292929"/>
      </a:dk1>
      <a:lt1>
        <a:srgbClr val="FFFFFF"/>
      </a:lt1>
      <a:dk2>
        <a:srgbClr val="595959"/>
      </a:dk2>
      <a:lt2>
        <a:srgbClr val="7F7F7F"/>
      </a:lt2>
      <a:accent1>
        <a:srgbClr val="3366B4"/>
      </a:accent1>
      <a:accent2>
        <a:srgbClr val="6BBA03"/>
      </a:accent2>
      <a:accent3>
        <a:srgbClr val="444444"/>
      </a:accent3>
      <a:accent4>
        <a:srgbClr val="9BBDFB"/>
      </a:accent4>
      <a:accent5>
        <a:srgbClr val="FF9900"/>
      </a:accent5>
      <a:accent6>
        <a:srgbClr val="7030A0"/>
      </a:accent6>
      <a:hlink>
        <a:srgbClr val="DF8045"/>
      </a:hlink>
      <a:folHlink>
        <a:srgbClr val="FFC0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Zillow-Template-2013-COLOR-FINAL_0321" id="{87CEF990-E7B0-43FA-9076-17AF4FCC5534}" vid="{EA700AF0-838A-4EBD-81BD-67261CFA8C5E}"/>
    </a:ext>
  </a:extLst>
</a:theme>
</file>

<file path=ppt/theme/theme3.xml><?xml version="1.0" encoding="utf-8"?>
<a:theme xmlns:a="http://schemas.openxmlformats.org/drawingml/2006/main" name="Blank Design 0.199794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013 Zillow PowerPoint Template FINAL">
  <a:themeElements>
    <a:clrScheme name="Zillow">
      <a:dk1>
        <a:srgbClr val="292929"/>
      </a:dk1>
      <a:lt1>
        <a:srgbClr val="FFFFFF"/>
      </a:lt1>
      <a:dk2>
        <a:srgbClr val="595959"/>
      </a:dk2>
      <a:lt2>
        <a:srgbClr val="7F7F7F"/>
      </a:lt2>
      <a:accent1>
        <a:srgbClr val="3366B4"/>
      </a:accent1>
      <a:accent2>
        <a:srgbClr val="6BBA03"/>
      </a:accent2>
      <a:accent3>
        <a:srgbClr val="444444"/>
      </a:accent3>
      <a:accent4>
        <a:srgbClr val="9BBDFB"/>
      </a:accent4>
      <a:accent5>
        <a:srgbClr val="FF9900"/>
      </a:accent5>
      <a:accent6>
        <a:srgbClr val="7030A0"/>
      </a:accent6>
      <a:hlink>
        <a:srgbClr val="DF8045"/>
      </a:hlink>
      <a:folHlink>
        <a:srgbClr val="FFC0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extLst>
    <a:ext uri="{05A4C25C-085E-4340-85A3-A5531E510DB2}">
      <thm15:themeFamily xmlns="" xmlns:thm15="http://schemas.microsoft.com/office/thememl/2012/main" name="Zillow-Template-2013-COLOR-FINAL_0321" id="{87CEF990-E7B0-43FA-9076-17AF4FCC5534}" vid="{EA700AF0-838A-4EBD-81BD-67261CFA8C5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9155</TotalTime>
  <Words>840</Words>
  <Application>Microsoft Office PowerPoint</Application>
  <PresentationFormat>On-screen Show (4:3)</PresentationFormat>
  <Paragraphs>108</Paragraphs>
  <Slides>16</Slides>
  <Notes>2</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2013 Zillow PowerPoint Template FINAL</vt:lpstr>
      <vt:lpstr>1_Zillow-Template-2013-COLOR-FINAL_0321</vt:lpstr>
      <vt:lpstr>Blank Design 0.1997949</vt:lpstr>
      <vt:lpstr>1_2013 Zillow PowerPoint Template FINAL</vt:lpstr>
      <vt:lpstr>PowerPoint Presentation</vt:lpstr>
      <vt:lpstr>What is Zillow?</vt:lpstr>
      <vt:lpstr>Opportunity. </vt:lpstr>
      <vt:lpstr>Reach.</vt:lpstr>
      <vt:lpstr>Exposure. </vt:lpstr>
      <vt:lpstr>Commitment. </vt:lpstr>
      <vt:lpstr>PowerPoint Presentation</vt:lpstr>
      <vt:lpstr>What is Zillow Pro for Brokers?</vt:lpstr>
      <vt:lpstr>Zillow Pro for Brokers helps your listing agents connect with buyers. </vt:lpstr>
      <vt:lpstr>Zillow Pro For Brokers: Mobile</vt:lpstr>
      <vt:lpstr>Zillow Pro for Brokers helps your brokerage get more business. </vt:lpstr>
      <vt:lpstr>Zillow Pro for Brokers helps you work smarter. </vt:lpstr>
      <vt:lpstr>PowerPoint Presentation</vt:lpstr>
      <vt:lpstr>PowerPoint Presentation</vt:lpstr>
      <vt:lpstr>PowerPoint Presentation</vt:lpstr>
      <vt:lpstr>PowerPoint Presentation</vt:lpstr>
    </vt:vector>
  </TitlesOfParts>
  <Company>Zillow.com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Curnutte</dc:creator>
  <cp:lastModifiedBy>Sean McNamara</cp:lastModifiedBy>
  <cp:revision>536</cp:revision>
  <cp:lastPrinted>2014-02-03T20:03:34Z</cp:lastPrinted>
  <dcterms:created xsi:type="dcterms:W3CDTF">2011-07-28T20:10:32Z</dcterms:created>
  <dcterms:modified xsi:type="dcterms:W3CDTF">2014-10-13T20:50:13Z</dcterms:modified>
</cp:coreProperties>
</file>